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69" r:id="rId3"/>
    <p:sldId id="262" r:id="rId4"/>
    <p:sldId id="263" r:id="rId5"/>
    <p:sldId id="257" r:id="rId6"/>
    <p:sldId id="282" r:id="rId7"/>
    <p:sldId id="280" r:id="rId8"/>
    <p:sldId id="281" r:id="rId9"/>
    <p:sldId id="259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E285"/>
    <a:srgbClr val="C39E61"/>
    <a:srgbClr val="3366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6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E9D59-1B31-4AEE-BE8E-B7381A6D1298}" type="datetimeFigureOut">
              <a:rPr lang="uk-UA" smtClean="0"/>
              <a:t>22.03.2016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F3101-36C0-4519-B8E2-F0F24E7434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034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F3101-36C0-4519-B8E2-F0F24E743459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8672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F3101-36C0-4519-B8E2-F0F24E743459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5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981" y="404665"/>
            <a:ext cx="5436096" cy="14157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en-US" b="1" dirty="0" smtClean="0"/>
              <a:t>                 </a:t>
            </a:r>
            <a:endParaRPr lang="uk-UA" b="1" dirty="0" smtClean="0"/>
          </a:p>
          <a:p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        </a:t>
            </a:r>
            <a:r>
              <a:rPr lang="uk-UA" sz="2400" b="1" dirty="0" smtClean="0">
                <a:solidFill>
                  <a:srgbClr val="002060"/>
                </a:solidFill>
                <a:latin typeface="Arial Narrow" pitchFamily="34" charset="0"/>
              </a:rPr>
              <a:t>Надайте  </a:t>
            </a:r>
            <a:r>
              <a:rPr lang="uk-UA" sz="2400" b="1" dirty="0">
                <a:solidFill>
                  <a:srgbClr val="002060"/>
                </a:solidFill>
                <a:latin typeface="Arial Narrow" pitchFamily="34" charset="0"/>
              </a:rPr>
              <a:t>кожній людині всі ті права, </a:t>
            </a:r>
            <a:r>
              <a:rPr lang="en-US" sz="2400" b="1" dirty="0">
                <a:solidFill>
                  <a:srgbClr val="002060"/>
                </a:solidFill>
                <a:latin typeface="Arial Narrow" pitchFamily="34" charset="0"/>
              </a:rPr>
              <a:t>   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Arial Narrow" pitchFamily="34" charset="0"/>
              </a:rPr>
              <a:t>        </a:t>
            </a:r>
            <a:r>
              <a:rPr lang="uk-UA" sz="2400" b="1" dirty="0" smtClean="0">
                <a:solidFill>
                  <a:srgbClr val="002060"/>
                </a:solidFill>
                <a:latin typeface="Arial Narrow" pitchFamily="34" charset="0"/>
              </a:rPr>
              <a:t>які  </a:t>
            </a:r>
            <a:r>
              <a:rPr lang="uk-UA" sz="2400" b="1" dirty="0">
                <a:solidFill>
                  <a:srgbClr val="002060"/>
                </a:solidFill>
                <a:latin typeface="Arial Narrow" pitchFamily="34" charset="0"/>
              </a:rPr>
              <a:t>б ви хотіли мати самі</a:t>
            </a:r>
            <a:r>
              <a:rPr lang="uk-UA" b="1" dirty="0" smtClean="0">
                <a:solidFill>
                  <a:srgbClr val="002060"/>
                </a:solidFill>
                <a:latin typeface="Arial Narrow" pitchFamily="34" charset="0"/>
              </a:rPr>
              <a:t>.             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                   </a:t>
            </a:r>
            <a:r>
              <a:rPr lang="en-US" b="1" dirty="0" smtClean="0">
                <a:latin typeface="Arial Narrow" pitchFamily="34" charset="0"/>
              </a:rPr>
              <a:t>                                                               </a:t>
            </a:r>
            <a:r>
              <a:rPr lang="uk-UA" b="1" dirty="0" smtClean="0">
                <a:latin typeface="Arial Narrow" pitchFamily="34" charset="0"/>
              </a:rPr>
              <a:t>                 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</a:t>
            </a:r>
            <a:r>
              <a:rPr lang="uk-UA" sz="2000" b="1" dirty="0" smtClean="0">
                <a:solidFill>
                  <a:srgbClr val="002060"/>
                </a:solidFill>
                <a:latin typeface="Arial Narrow" pitchFamily="34" charset="0"/>
              </a:rPr>
              <a:t>Роберт </a:t>
            </a:r>
            <a:r>
              <a:rPr lang="uk-UA" sz="2000" b="1" dirty="0" err="1">
                <a:solidFill>
                  <a:srgbClr val="002060"/>
                </a:solidFill>
                <a:latin typeface="Arial Narrow" pitchFamily="34" charset="0"/>
              </a:rPr>
              <a:t>Інгерсолі</a:t>
            </a:r>
            <a:endParaRPr lang="en-US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136" y="2276872"/>
            <a:ext cx="8151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Інклюзивна освіта:</a:t>
            </a:r>
            <a:endParaRPr lang="uk-UA" sz="6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  <a:p>
            <a:r>
              <a:rPr lang="uk-UA" sz="6000" b="1" i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uk-UA" sz="3600" b="1" dirty="0" smtClean="0">
                <a:ln w="1905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різні можливості   – </a:t>
            </a:r>
          </a:p>
          <a:p>
            <a:pPr algn="ctr"/>
            <a:r>
              <a:rPr lang="uk-UA" sz="3600" b="1" dirty="0" smtClean="0">
                <a:ln w="1905"/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                             рівні права</a:t>
            </a:r>
            <a:endParaRPr lang="uk-UA" sz="3600" b="1" dirty="0">
              <a:ln w="1905"/>
              <a:solidFill>
                <a:srgbClr val="00206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7"/>
            <a:ext cx="1224136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bg1">
                <a:lumMod val="8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417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encrypted-tbn2.gstatic.com/images?q=tbn:ANd9GcTx1UW5-8prl2Pw1HB9D4NQO2LEhM5KogGwhg1-HEBKKMuhzUBN4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9865"/>
            <a:ext cx="2083304" cy="23550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6" name="Рисунок 15" descr="Stephen Hawking.StarChild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5434" y="3292547"/>
            <a:ext cx="2074876" cy="243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Рисунок 16" descr="http://upload.wikimedia.org/wikipedia/commons/thumb/c/c5/Edison_and_phonograph_edit2.jpg/220px-Edison_and_phonograph_edit2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10763" r="6636" b="5501"/>
          <a:stretch/>
        </p:blipFill>
        <p:spPr bwMode="auto">
          <a:xfrm flipH="1">
            <a:off x="611560" y="3274612"/>
            <a:ext cx="2048200" cy="25095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4" name="Picture 2" descr="Фотография Людвиг ван Бетховен (photo Ludwig van Beethoven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5435" y="569865"/>
            <a:ext cx="2041231" cy="23732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 descr="https://encrypted-tbn3.google.com/images?q=tbn:ANd9GcQEGEV1ImMDe_8jrzvwrtmL4Y0ykQlQhxUFa2Ccbh_LZPcdpC_hYQ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3" t="2259" r="4547" b="33930"/>
          <a:stretch/>
        </p:blipFill>
        <p:spPr bwMode="auto">
          <a:xfrm>
            <a:off x="2916936" y="620688"/>
            <a:ext cx="3291840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https://encrypted-tbn3.google.com/images?q=tbn:ANd9GcQEGEV1ImMDe_8jrzvwrtmL4Y0ykQlQhxUFa2Ccbh_LZPcdpC_hYQ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" t="2259" r="4007" b="33930"/>
          <a:stretch/>
        </p:blipFill>
        <p:spPr bwMode="auto">
          <a:xfrm>
            <a:off x="2916936" y="3327158"/>
            <a:ext cx="3383280" cy="24570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4572000" y="4754436"/>
            <a:ext cx="2274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Arial Narrow" pitchFamily="34" charset="0"/>
              </a:rPr>
              <a:t>Стівен </a:t>
            </a:r>
            <a:r>
              <a:rPr lang="uk-UA" b="1" i="1" dirty="0" err="1" smtClean="0">
                <a:solidFill>
                  <a:srgbClr val="002060"/>
                </a:solidFill>
                <a:latin typeface="Arial Narrow" pitchFamily="34" charset="0"/>
              </a:rPr>
              <a:t>Хокінг</a:t>
            </a:r>
            <a:endParaRPr lang="uk-UA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402936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Arial Narrow" pitchFamily="34" charset="0"/>
              </a:rPr>
              <a:t>Томас Едісон</a:t>
            </a:r>
            <a:endParaRPr lang="uk-UA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2968" y="1257264"/>
            <a:ext cx="2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Arial Narrow" pitchFamily="34" charset="0"/>
              </a:rPr>
              <a:t>Альберт Ейнштейн</a:t>
            </a:r>
            <a:endParaRPr lang="uk-UA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4777" y="1947992"/>
            <a:ext cx="262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Arial Narrow" pitchFamily="34" charset="0"/>
              </a:rPr>
              <a:t>Людвіг </a:t>
            </a:r>
            <a:r>
              <a:rPr lang="uk-UA" b="1" i="1" dirty="0">
                <a:solidFill>
                  <a:srgbClr val="002060"/>
                </a:solidFill>
                <a:latin typeface="Arial Narrow" pitchFamily="34" charset="0"/>
              </a:rPr>
              <a:t>В</a:t>
            </a:r>
            <a:r>
              <a:rPr lang="uk-UA" b="1" i="1" dirty="0" smtClean="0">
                <a:solidFill>
                  <a:srgbClr val="002060"/>
                </a:solidFill>
                <a:latin typeface="Arial Narrow" pitchFamily="34" charset="0"/>
              </a:rPr>
              <a:t>ан </a:t>
            </a:r>
          </a:p>
          <a:p>
            <a:r>
              <a:rPr lang="uk-UA" b="1" i="1" dirty="0" smtClean="0">
                <a:solidFill>
                  <a:srgbClr val="002060"/>
                </a:solidFill>
                <a:latin typeface="Arial Narrow" pitchFamily="34" charset="0"/>
              </a:rPr>
              <a:t>Бетховен</a:t>
            </a:r>
            <a:endParaRPr lang="uk-UA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0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83569" y="1700808"/>
            <a:ext cx="7848872" cy="284002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vert="horz" wrap="square" lIns="182880" tIns="45720" rIns="182880" bIns="4572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3600" b="1">
                <a:solidFill>
                  <a:srgbClr val="4F6228"/>
                </a:solidFill>
                <a:effectLst/>
                <a:latin typeface="Cambria"/>
                <a:ea typeface="Times New Roman"/>
                <a:cs typeface="Times New Roman"/>
              </a:rPr>
              <a:t>     </a:t>
            </a:r>
            <a:endParaRPr lang="uk-UA" sz="1100">
              <a:effectLst/>
              <a:latin typeface="Calibri"/>
              <a:ea typeface="Times New Roman"/>
              <a:cs typeface="Times New Roman"/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 flipH="1">
            <a:off x="6156481" y="256192"/>
            <a:ext cx="1728191" cy="5924524"/>
            <a:chOff x="7344" y="0"/>
            <a:chExt cx="4896" cy="15840"/>
          </a:xfrm>
          <a:solidFill>
            <a:srgbClr val="C00000"/>
          </a:solidFill>
          <a:scene3d>
            <a:camera prst="perspectiveContrastingLeftFacing"/>
            <a:lightRig rig="threePt" dir="t"/>
          </a:scene3d>
        </p:grpSpPr>
        <p:grpSp>
          <p:nvGrpSpPr>
            <p:cNvPr id="3" name="Group 364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  <a:grpFill/>
          </p:grpSpPr>
          <p:sp>
            <p:nvSpPr>
              <p:cNvPr id="6" name="Rectangle 365"/>
              <p:cNvSpPr>
                <a:spLocks noChangeArrowheads="1"/>
              </p:cNvSpPr>
              <p:nvPr/>
            </p:nvSpPr>
            <p:spPr bwMode="auto">
              <a:xfrm flipH="1">
                <a:off x="7755" y="0"/>
                <a:ext cx="4505" cy="15840"/>
              </a:xfrm>
              <a:prstGeom prst="rect">
                <a:avLst/>
              </a:prstGeom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uk-UA"/>
              </a:p>
            </p:txBody>
          </p:sp>
          <p:sp>
            <p:nvSpPr>
              <p:cNvPr id="7" name="Rectangle 366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uk-UA"/>
              </a:p>
            </p:txBody>
          </p:sp>
        </p:grpSp>
        <p:sp>
          <p:nvSpPr>
            <p:cNvPr id="4" name="Rectangle 367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vert="horz" wrap="square" lIns="365760" tIns="182880" rIns="182880" bIns="182880" anchor="b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4800" b="1">
                  <a:solidFill>
                    <a:srgbClr val="FFFFFF"/>
                  </a:solidFill>
                  <a:effectLst/>
                  <a:latin typeface="Cambria"/>
                  <a:ea typeface="Times New Roman"/>
                  <a:cs typeface="Times New Roman"/>
                </a:rPr>
                <a:t>     </a:t>
              </a:r>
              <a:endParaRPr lang="uk-UA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pic>
        <p:nvPicPr>
          <p:cNvPr id="9" name="Рисунок 8" descr="PC190015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17" t="6251" r="14493"/>
          <a:stretch/>
        </p:blipFill>
        <p:spPr bwMode="auto">
          <a:xfrm>
            <a:off x="6660232" y="789511"/>
            <a:ext cx="1734185" cy="1791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51" y="3697602"/>
            <a:ext cx="2668270" cy="1846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83569" y="1601005"/>
            <a:ext cx="582529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Якими  діти народжуються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ні  від  кого  не  залежить,  але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в  наших   силах    зробити    їх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щасливими.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>
                <a:solidFill>
                  <a:srgbClr val="FFFF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  <a:latin typeface="Cambria" pitchFamily="18" charset="0"/>
                <a:cs typeface="Times New Roman" pitchFamily="18" charset="0"/>
              </a:rPr>
              <a:t>                             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804" y="620689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Діти з особливими потребами</a:t>
            </a:r>
            <a:endParaRPr lang="uk-UA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Выноска 3 (граница и черта) 6"/>
          <p:cNvSpPr/>
          <p:nvPr/>
        </p:nvSpPr>
        <p:spPr>
          <a:xfrm rot="5400000">
            <a:off x="5940807" y="1551146"/>
            <a:ext cx="1008112" cy="3456384"/>
          </a:xfrm>
          <a:prstGeom prst="accentBorderCallout3">
            <a:avLst>
              <a:gd name="adj1" fmla="val 18750"/>
              <a:gd name="adj2" fmla="val -8333"/>
              <a:gd name="adj3" fmla="val 20213"/>
              <a:gd name="adj4" fmla="val -9804"/>
              <a:gd name="adj5" fmla="val 95278"/>
              <a:gd name="adj6" fmla="val -46648"/>
              <a:gd name="adj7" fmla="val 109982"/>
              <a:gd name="adj8" fmla="val -51241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Діти з незначними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порушеннями</a:t>
            </a:r>
            <a:endParaRPr lang="uk-UA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ыноска 3 (граница и черта) 7"/>
          <p:cNvSpPr/>
          <p:nvPr/>
        </p:nvSpPr>
        <p:spPr>
          <a:xfrm rot="16200000" flipH="1">
            <a:off x="1828892" y="1672297"/>
            <a:ext cx="1058416" cy="3275675"/>
          </a:xfrm>
          <a:prstGeom prst="accentBorderCallout3">
            <a:avLst>
              <a:gd name="adj1" fmla="val 18750"/>
              <a:gd name="adj2" fmla="val -8333"/>
              <a:gd name="adj3" fmla="val 20213"/>
              <a:gd name="adj4" fmla="val -9804"/>
              <a:gd name="adj5" fmla="val 93246"/>
              <a:gd name="adj6" fmla="val -43978"/>
              <a:gd name="adj7" fmla="val 111780"/>
              <a:gd name="adj8" fmla="val -49503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Діти - інваліди</a:t>
            </a:r>
            <a:endParaRPr lang="uk-UA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 3 (граница и черта) 8"/>
          <p:cNvSpPr/>
          <p:nvPr/>
        </p:nvSpPr>
        <p:spPr>
          <a:xfrm rot="16200000" flipH="1">
            <a:off x="1972907" y="3233100"/>
            <a:ext cx="1058416" cy="3563707"/>
          </a:xfrm>
          <a:prstGeom prst="accentBorderCallout3">
            <a:avLst>
              <a:gd name="adj1" fmla="val 18750"/>
              <a:gd name="adj2" fmla="val -8333"/>
              <a:gd name="adj3" fmla="val 99800"/>
              <a:gd name="adj4" fmla="val -8957"/>
              <a:gd name="adj5" fmla="val 100726"/>
              <a:gd name="adj6" fmla="val -39743"/>
              <a:gd name="adj7" fmla="val 103207"/>
              <a:gd name="adj8" fmla="val -21382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Діти з соціальними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потребами</a:t>
            </a:r>
            <a:endParaRPr lang="uk-UA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3 (граница и черта) 9"/>
          <p:cNvSpPr/>
          <p:nvPr/>
        </p:nvSpPr>
        <p:spPr>
          <a:xfrm rot="5400000">
            <a:off x="5756612" y="3233100"/>
            <a:ext cx="1058416" cy="3563707"/>
          </a:xfrm>
          <a:prstGeom prst="accentBorderCallout3">
            <a:avLst>
              <a:gd name="adj1" fmla="val 18750"/>
              <a:gd name="adj2" fmla="val -8333"/>
              <a:gd name="adj3" fmla="val 99800"/>
              <a:gd name="adj4" fmla="val -8957"/>
              <a:gd name="adj5" fmla="val 100726"/>
              <a:gd name="adj6" fmla="val -41437"/>
              <a:gd name="adj7" fmla="val 102201"/>
              <a:gd name="adj8" fmla="val -213820"/>
            </a:avLst>
          </a:prstGeom>
          <a:solidFill>
            <a:schemeClr val="accent6"/>
          </a:solidFill>
          <a:ln w="38100">
            <a:solidFill>
              <a:srgbClr val="C0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Обдаровані діти</a:t>
            </a:r>
            <a:endParaRPr lang="uk-UA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Дуга 11"/>
          <p:cNvSpPr/>
          <p:nvPr/>
        </p:nvSpPr>
        <p:spPr>
          <a:xfrm rot="10800000">
            <a:off x="1619672" y="-104048"/>
            <a:ext cx="5616624" cy="2649800"/>
          </a:xfrm>
          <a:prstGeom prst="arc">
            <a:avLst>
              <a:gd name="adj1" fmla="val 10257942"/>
              <a:gd name="adj2" fmla="val 526306"/>
            </a:avLst>
          </a:prstGeom>
          <a:ln w="57150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Кольцо 12"/>
          <p:cNvSpPr/>
          <p:nvPr/>
        </p:nvSpPr>
        <p:spPr>
          <a:xfrm>
            <a:off x="4311152" y="2132856"/>
            <a:ext cx="216024" cy="19432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2050" name="Picture 2" descr="позитивный цвет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016" y="1916832"/>
            <a:ext cx="905273" cy="957003"/>
          </a:xfrm>
          <a:prstGeom prst="ellipse">
            <a:avLst/>
          </a:prstGeom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97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691680" y="3748579"/>
            <a:ext cx="2160240" cy="2016224"/>
          </a:xfrm>
          <a:prstGeom prst="ellipse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508965" y="2060849"/>
            <a:ext cx="1902796" cy="1872208"/>
          </a:xfrm>
          <a:prstGeom prst="ellipse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" name="Рисунок 3" descr="модель інклюзії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0364">
            <a:off x="2051403" y="884084"/>
            <a:ext cx="7059487" cy="52165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548681"/>
            <a:ext cx="799288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Сучасні форми </a:t>
            </a:r>
          </a:p>
          <a:p>
            <a:pPr algn="ctr"/>
            <a:r>
              <a:rPr lang="uk-UA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організації </a:t>
            </a:r>
            <a:r>
              <a:rPr lang="uk-UA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навчання дітей з О</a:t>
            </a:r>
            <a:r>
              <a:rPr lang="uk-UA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</a:t>
            </a:r>
            <a:endParaRPr lang="uk-UA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711" y="2555285"/>
            <a:ext cx="1512168" cy="784830"/>
          </a:xfrm>
          <a:prstGeom prst="rect">
            <a:avLst/>
          </a:prstGeom>
          <a:solidFill>
            <a:srgbClr val="006600"/>
          </a:solidFill>
          <a:ln w="63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uk-UA" sz="800" dirty="0" smtClean="0">
              <a:solidFill>
                <a:schemeClr val="bg1"/>
              </a:solidFill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Спеціальна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школа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700" y="4214259"/>
            <a:ext cx="1800200" cy="98488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uk-UA" sz="800" dirty="0" smtClean="0"/>
          </a:p>
          <a:p>
            <a:pPr algn="ctr"/>
            <a:r>
              <a:rPr lang="uk-UA" b="1" dirty="0" err="1" smtClean="0">
                <a:ln>
                  <a:solidFill>
                    <a:srgbClr val="00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Навчально</a:t>
            </a:r>
            <a:r>
              <a:rPr lang="uk-U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pPr algn="ctr"/>
            <a:r>
              <a:rPr lang="uk-U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реабілітаційний </a:t>
            </a:r>
          </a:p>
          <a:p>
            <a:pPr algn="ctr"/>
            <a:r>
              <a:rPr lang="uk-UA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центр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4008" y="4149080"/>
            <a:ext cx="1368152" cy="92333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uk-UA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агально-освітня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школа</a:t>
            </a:r>
            <a:endParaRPr lang="uk-U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8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t="17127" r="4785"/>
          <a:stretch/>
        </p:blipFill>
        <p:spPr bwMode="auto">
          <a:xfrm>
            <a:off x="401469" y="980729"/>
            <a:ext cx="3827931" cy="26810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294059" y="1626025"/>
            <a:ext cx="6336704" cy="424731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uk-UA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n/>
                <a:solidFill>
                  <a:schemeClr val="accent3"/>
                </a:solidFill>
              </a:rPr>
              <a:t>                   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uk-UA" sz="2400" b="1" dirty="0">
                <a:solidFill>
                  <a:srgbClr val="002060"/>
                </a:solidFill>
              </a:rPr>
              <a:t>(від англ. </a:t>
            </a:r>
            <a:r>
              <a:rPr lang="en-US" sz="2400" b="1" i="1" dirty="0">
                <a:solidFill>
                  <a:srgbClr val="C00000"/>
                </a:solidFill>
              </a:rPr>
              <a:t>inclusion</a:t>
            </a:r>
            <a:r>
              <a:rPr lang="uk-UA" sz="2400" b="1" dirty="0"/>
              <a:t> – </a:t>
            </a:r>
            <a:r>
              <a:rPr lang="uk-UA" sz="2400" b="1" dirty="0">
                <a:solidFill>
                  <a:srgbClr val="002060"/>
                </a:solidFill>
              </a:rPr>
              <a:t>включення</a:t>
            </a:r>
            <a:r>
              <a:rPr lang="uk-UA" sz="2400" b="1" dirty="0" smtClean="0">
                <a:solidFill>
                  <a:srgbClr val="002060"/>
                </a:solidFill>
              </a:rPr>
              <a:t>)  </a:t>
            </a:r>
            <a:r>
              <a:rPr lang="uk-UA" sz="2400" b="1" dirty="0" smtClean="0">
                <a:ln/>
                <a:solidFill>
                  <a:srgbClr val="002060"/>
                </a:solidFill>
              </a:rPr>
              <a:t>–</a:t>
            </a:r>
            <a:r>
              <a:rPr lang="uk-UA" sz="2000" b="1" dirty="0" smtClean="0">
                <a:ln/>
                <a:solidFill>
                  <a:srgbClr val="002060"/>
                </a:solidFill>
              </a:rPr>
              <a:t>  </a:t>
            </a:r>
            <a:r>
              <a:rPr lang="en-US" sz="2400" b="1" dirty="0" smtClean="0">
                <a:ln/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ln/>
                <a:solidFill>
                  <a:srgbClr val="002060"/>
                </a:solidFill>
              </a:rPr>
              <a:t>система   освітніх послуг</a:t>
            </a:r>
            <a:r>
              <a:rPr lang="uk-UA" sz="2400" b="1" dirty="0">
                <a:ln/>
                <a:solidFill>
                  <a:srgbClr val="002060"/>
                </a:solidFill>
              </a:rPr>
              <a:t>, що базується </a:t>
            </a:r>
            <a:r>
              <a:rPr lang="uk-UA" sz="2400" b="1" dirty="0" smtClean="0">
                <a:ln/>
                <a:solidFill>
                  <a:srgbClr val="002060"/>
                </a:solidFill>
              </a:rPr>
              <a:t>на </a:t>
            </a:r>
            <a:r>
              <a:rPr lang="uk-UA" sz="2400" b="1" dirty="0">
                <a:ln/>
                <a:solidFill>
                  <a:srgbClr val="002060"/>
                </a:solidFill>
              </a:rPr>
              <a:t>принципі забезпечення </a:t>
            </a:r>
            <a:r>
              <a:rPr lang="en-US" sz="2400" b="1" dirty="0" smtClean="0">
                <a:ln/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ln/>
                <a:solidFill>
                  <a:srgbClr val="002060"/>
                </a:solidFill>
              </a:rPr>
              <a:t> права   на   освіту </a:t>
            </a:r>
            <a:r>
              <a:rPr lang="uk-UA" sz="2400" b="1" dirty="0">
                <a:ln/>
                <a:solidFill>
                  <a:srgbClr val="002060"/>
                </a:solidFill>
              </a:rPr>
              <a:t>дітей  з особливими потребами  в умовах </a:t>
            </a:r>
            <a:r>
              <a:rPr lang="en-US" sz="2400" b="1" dirty="0" smtClean="0">
                <a:ln/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ln/>
                <a:solidFill>
                  <a:srgbClr val="002060"/>
                </a:solidFill>
              </a:rPr>
              <a:t>загальноосвітньої школи </a:t>
            </a:r>
            <a:r>
              <a:rPr lang="uk-UA" sz="2400" b="1" dirty="0">
                <a:ln/>
                <a:solidFill>
                  <a:srgbClr val="002060"/>
                </a:solidFill>
              </a:rPr>
              <a:t>за місцем проживання</a:t>
            </a:r>
            <a:r>
              <a:rPr lang="uk-UA" sz="2400" b="1" dirty="0" smtClean="0">
                <a:ln/>
                <a:solidFill>
                  <a:srgbClr val="002060"/>
                </a:solidFill>
              </a:rPr>
              <a:t>.</a:t>
            </a:r>
            <a:endParaRPr lang="uk-UA" sz="24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Рисунок 4" descr="http://www.viche.lutsk.ua/media/pages/10/10237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8" y="4221088"/>
            <a:ext cx="1578243" cy="12126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6747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339753"/>
            <a:ext cx="5162720" cy="11521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Нозології </a:t>
            </a:r>
            <a:r>
              <a:rPr lang="uk-UA" sz="32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інклюзивної  </a:t>
            </a:r>
            <a:r>
              <a:rPr lang="uk-UA" sz="32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освіти:</a:t>
            </a:r>
            <a:endParaRPr lang="uk-UA" sz="320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1642994"/>
            <a:ext cx="8568952" cy="4330599"/>
          </a:xfrm>
        </p:spPr>
        <p:txBody>
          <a:bodyPr>
            <a:normAutofit fontScale="92500" lnSpcReduction="10000"/>
          </a:bodyPr>
          <a:lstStyle/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з  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порушеннями </a:t>
            </a:r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опорно - рухового 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апарату;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з  порушеннями  слуху</a:t>
            </a:r>
            <a:r>
              <a:rPr lang="en-US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(слабочуючі, 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глухі);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з 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важкими </a:t>
            </a:r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мовленнєвими порушеннями; 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 </a:t>
            </a:r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порушеннями  зору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; </a:t>
            </a:r>
          </a:p>
          <a:p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із затримкою психічного розвитку; 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з   обмеженими    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можливостями </a:t>
            </a:r>
            <a:endParaRPr lang="uk-UA" sz="2800" b="1" dirty="0" smtClean="0">
              <a:ln w="19050">
                <a:solidFill>
                  <a:srgbClr val="FFC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розумового   розвитку</a:t>
            </a:r>
            <a:r>
              <a:rPr lang="uk-UA" sz="2800" b="1" dirty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; 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з  гіперактивним  синдромом;</a:t>
            </a:r>
          </a:p>
          <a:p>
            <a:r>
              <a:rPr lang="uk-UA" sz="28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з  розладами  аутичного  спектру.</a:t>
            </a:r>
            <a:endParaRPr lang="uk-UA" sz="2800" b="1" dirty="0">
              <a:ln w="19050">
                <a:solidFill>
                  <a:srgbClr val="FFC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uk-UA" sz="2800" dirty="0" smtClean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7" name="Picture 2" descr="http://sphotos-f.ak.fbcdn.net/hphotos-ak-ash4/396302_351638791531606_211249534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03" y="188640"/>
            <a:ext cx="2027488" cy="14543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85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536" y="692696"/>
            <a:ext cx="8287641" cy="54750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C00000"/>
                </a:solidFill>
                <a:effectLst/>
              </a:rPr>
              <a:t>Індивідуальна програма </a:t>
            </a:r>
            <a:r>
              <a:rPr lang="uk-UA" b="1" dirty="0" smtClean="0">
                <a:solidFill>
                  <a:srgbClr val="C00000"/>
                </a:solidFill>
                <a:effectLst/>
              </a:rPr>
              <a:t>розвитку </a:t>
            </a:r>
            <a:endParaRPr lang="ru-RU" b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227" y="1412776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800" b="1" dirty="0" smtClean="0">
                <a:solidFill>
                  <a:srgbClr val="002060"/>
                </a:solidFill>
              </a:rPr>
              <a:t>розробляється </a:t>
            </a:r>
            <a:r>
              <a:rPr lang="uk-UA" altLang="uk-UA" sz="2800" b="1" dirty="0">
                <a:solidFill>
                  <a:srgbClr val="002060"/>
                </a:solidFill>
              </a:rPr>
              <a:t>групою фахівців  з   обов’язковим залученням батьків або осіб, які їх замінюють, для визначення конкретних навчальних стратегій і підходів до навчання дитини </a:t>
            </a:r>
            <a:br>
              <a:rPr lang="uk-UA" altLang="uk-UA" sz="2800" b="1" dirty="0">
                <a:solidFill>
                  <a:srgbClr val="002060"/>
                </a:solidFill>
              </a:rPr>
            </a:br>
            <a:r>
              <a:rPr lang="uk-UA" altLang="uk-UA" sz="2800" b="1" dirty="0">
                <a:solidFill>
                  <a:srgbClr val="002060"/>
                </a:solidFill>
              </a:rPr>
              <a:t>з особливими освітніми </a:t>
            </a:r>
            <a:endParaRPr lang="uk-UA" altLang="uk-UA" sz="2800" b="1" dirty="0" smtClean="0">
              <a:solidFill>
                <a:srgbClr val="002060"/>
              </a:solidFill>
            </a:endParaRPr>
          </a:p>
          <a:p>
            <a:r>
              <a:rPr lang="uk-UA" altLang="uk-UA" sz="2800" b="1" dirty="0" smtClean="0">
                <a:solidFill>
                  <a:srgbClr val="002060"/>
                </a:solidFill>
              </a:rPr>
              <a:t>потребами</a:t>
            </a:r>
            <a:endParaRPr lang="ru-RU" altLang="uk-UA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6" descr="Рисунок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49080"/>
            <a:ext cx="29384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52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29526"/>
            <a:ext cx="8208912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Індивідуальна програма розвитку (І П Р)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(НВК «Гармонія» м. Дніпродзержинська)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Дитина _____________________________________________________________________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Дата народження_____________________________________________________________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Батьки (опікуни)  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Адреса, тел.  ________________________________________________________________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Вид (и) вад__________________________________________________________________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 отримувала дитина допомогу, яку 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Дата вступу до школи _____________________ Клас 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Учитель _______________________________________________________________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Асистент учителя 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Строки дії програми з _______________________ до 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Присутні на засіданні з приводу розробки ІПР: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Перелік спеціальних і додаткових видів послуг 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 ЗГОДЕН зі змістом ІПР.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 мав можливість брати участь у розробці цього плану.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Підпис батька і</a:t>
            </a:r>
            <a:r>
              <a:rPr kumimoji="0" lang="uk-UA" altLang="uk-UA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матері) або оікуна ________________________ Дата 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547797"/>
              </p:ext>
            </p:extLst>
          </p:nvPr>
        </p:nvGraphicFramePr>
        <p:xfrm>
          <a:off x="539550" y="2996952"/>
          <a:ext cx="7992889" cy="1069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40671"/>
                <a:gridCol w="1382898"/>
                <a:gridCol w="2613163"/>
                <a:gridCol w="1056157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Присутні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Дата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Присутні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Дата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Батько (мати)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ЗДНВР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Учитель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Інші фахівці 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931181"/>
              </p:ext>
            </p:extLst>
          </p:nvPr>
        </p:nvGraphicFramePr>
        <p:xfrm>
          <a:off x="467544" y="4509120"/>
          <a:ext cx="8136904" cy="1008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14179"/>
                <a:gridCol w="1686567"/>
                <a:gridCol w="1801347"/>
                <a:gridCol w="2034811"/>
              </a:tblGrid>
              <a:tr h="195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Види послуг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К-ть год. на тиждень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Місце проведення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Розклад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Додаткові заняття з учителем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 год. на тиждень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Класна кімната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Вівторок, четвер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Корекційні заняття з логопедом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 год. на тиждень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Кабінет логопеда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Середа, п</a:t>
                      </a:r>
                      <a:r>
                        <a:rPr lang="en-US" sz="1000">
                          <a:effectLst/>
                        </a:rPr>
                        <a:t>’</a:t>
                      </a:r>
                      <a:r>
                        <a:rPr lang="uk-UA" sz="1000">
                          <a:effectLst/>
                        </a:rPr>
                        <a:t>ятниця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1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Корекційні заняття з сурдо-педагогом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 год. на тиждень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Кабінет сурдопедагога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Понеділок, четвер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Індивідуальні заняття з ЛФК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 год. на тиждень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Кабінет ЛФК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</a:t>
                      </a:r>
                      <a:r>
                        <a:rPr lang="uk-UA" sz="900" dirty="0">
                          <a:effectLst/>
                        </a:rPr>
                        <a:t>ереда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33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35293"/>
              </p:ext>
            </p:extLst>
          </p:nvPr>
        </p:nvGraphicFramePr>
        <p:xfrm>
          <a:off x="683568" y="1340768"/>
          <a:ext cx="7452360" cy="34018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40380"/>
                <a:gridCol w="2205990"/>
                <a:gridCol w="2205990"/>
              </a:tblGrid>
              <a:tr h="18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Короткострокові завдання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Методи оцінювання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Дата і прогрес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877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Зразки робіт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00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Спостереження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00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Контрольні листки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3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Тестові завдання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8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Стандартні тести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2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Описи епізодів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467544" y="687179"/>
            <a:ext cx="80648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Довгострокова (річна) мета: 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_______________________________________________________________________________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1400" b="1" i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Умовні позначення: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  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- учень оволодів умінням, досяг поставленої мети;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 – 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спостерігається суттєвий прогрес;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НП – 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спостерігається незначний прогрес;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ПН – 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прогресу в досягненні конкретної мети немає.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9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encrypted-tbn3.gstatic.com/images?q=tbn:ANd9GcQ0lpPPN4IIAS3XWs1BAxXogOIR8j80MLDpPPmnv06_VCc_cm1mV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1" y="241195"/>
            <a:ext cx="2091354" cy="17365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http://gdb.rferl.org/940AA21C-BEB4-411B-ADFC-4AFF3F15364A_mw800_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29" y="4581128"/>
            <a:ext cx="2207424" cy="17691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0" y="2348880"/>
            <a:ext cx="2091354" cy="181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04537" y="411665"/>
            <a:ext cx="64087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srgbClr val="C00000"/>
                </a:solidFill>
              </a:rPr>
              <a:t>Портфоліо</a:t>
            </a:r>
            <a:r>
              <a:rPr lang="uk-UA" sz="2400" b="1" i="1" dirty="0">
                <a:solidFill>
                  <a:srgbClr val="002060"/>
                </a:solidFill>
              </a:rPr>
              <a:t> </a:t>
            </a:r>
            <a:r>
              <a:rPr lang="uk-UA" sz="2400" dirty="0">
                <a:solidFill>
                  <a:srgbClr val="002060"/>
                </a:solidFill>
              </a:rPr>
              <a:t>– це спосіб фіксування, накопичення та оцінки індивідуальних досягнень дитини протягом певного періоду навчання. </a:t>
            </a:r>
            <a:endParaRPr lang="uk-UA" sz="2400" dirty="0" smtClean="0">
              <a:solidFill>
                <a:srgbClr val="002060"/>
              </a:solidFill>
            </a:endParaRPr>
          </a:p>
          <a:p>
            <a:endParaRPr lang="uk-UA" sz="1400" b="1" dirty="0">
              <a:solidFill>
                <a:srgbClr val="002060"/>
              </a:solidFill>
            </a:endParaRPr>
          </a:p>
          <a:p>
            <a:r>
              <a:rPr lang="uk-UA" sz="2400" b="1" i="1" dirty="0">
                <a:solidFill>
                  <a:srgbClr val="C00000"/>
                </a:solidFill>
              </a:rPr>
              <a:t>Мета портфоліо:</a:t>
            </a:r>
            <a:r>
              <a:rPr lang="uk-UA" sz="2400" i="1" dirty="0">
                <a:solidFill>
                  <a:srgbClr val="002060"/>
                </a:solidFill>
              </a:rPr>
              <a:t> </a:t>
            </a:r>
            <a:r>
              <a:rPr lang="uk-UA" sz="2400" dirty="0">
                <a:solidFill>
                  <a:srgbClr val="002060"/>
                </a:solidFill>
              </a:rPr>
              <a:t>накопичення досягнень, відслідковування прогресу, представлення діяльності і розвитку за окремий проміжок часу. </a:t>
            </a:r>
            <a:endParaRPr lang="uk-UA" sz="2400" dirty="0" smtClean="0">
              <a:solidFill>
                <a:srgbClr val="002060"/>
              </a:solidFill>
            </a:endParaRPr>
          </a:p>
          <a:p>
            <a:endParaRPr lang="uk-UA" sz="1400" b="1" dirty="0">
              <a:solidFill>
                <a:srgbClr val="002060"/>
              </a:solidFill>
            </a:endParaRPr>
          </a:p>
          <a:p>
            <a:r>
              <a:rPr lang="uk-UA" sz="2400" b="1" dirty="0">
                <a:solidFill>
                  <a:srgbClr val="C00000"/>
                </a:solidFill>
              </a:rPr>
              <a:t>Завдання: </a:t>
            </a:r>
          </a:p>
          <a:p>
            <a:r>
              <a:rPr lang="uk-UA" sz="2400" i="1" dirty="0">
                <a:solidFill>
                  <a:srgbClr val="002060"/>
                </a:solidFill>
              </a:rPr>
              <a:t>- </a:t>
            </a:r>
            <a:r>
              <a:rPr lang="uk-UA" sz="2400" dirty="0">
                <a:solidFill>
                  <a:srgbClr val="002060"/>
                </a:solidFill>
              </a:rPr>
              <a:t>проаналізувати і узагальнити роботу; </a:t>
            </a:r>
          </a:p>
          <a:p>
            <a:r>
              <a:rPr lang="uk-UA" sz="2400" dirty="0">
                <a:solidFill>
                  <a:srgbClr val="002060"/>
                </a:solidFill>
              </a:rPr>
              <a:t>- відобразити динаміку росту; </a:t>
            </a:r>
          </a:p>
          <a:p>
            <a:r>
              <a:rPr lang="uk-UA" sz="2400" dirty="0">
                <a:solidFill>
                  <a:srgbClr val="002060"/>
                </a:solidFill>
              </a:rPr>
              <a:t>- представити роботу найбільш повно і ефективно. </a:t>
            </a:r>
          </a:p>
        </p:txBody>
      </p:sp>
    </p:spTree>
    <p:extLst>
      <p:ext uri="{BB962C8B-B14F-4D97-AF65-F5344CB8AC3E}">
        <p14:creationId xmlns:p14="http://schemas.microsoft.com/office/powerpoint/2010/main" val="4156910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Words>453</Words>
  <Application>Microsoft Office PowerPoint</Application>
  <PresentationFormat>Экран (4:3)</PresentationFormat>
  <Paragraphs>183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Нозології інклюзивної  освіти:</vt:lpstr>
      <vt:lpstr>Індивідуальна програма розвитку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Inna</cp:lastModifiedBy>
  <cp:revision>163</cp:revision>
  <dcterms:modified xsi:type="dcterms:W3CDTF">2016-03-23T01:59:02Z</dcterms:modified>
</cp:coreProperties>
</file>