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9" r:id="rId3"/>
    <p:sldId id="260" r:id="rId4"/>
    <p:sldId id="258" r:id="rId5"/>
    <p:sldId id="264" r:id="rId6"/>
    <p:sldId id="263" r:id="rId7"/>
    <p:sldId id="261" r:id="rId8"/>
    <p:sldId id="265" r:id="rId9"/>
    <p:sldId id="269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679D-24CB-4FCC-8647-3EEEFDE5CDCD}" type="datetimeFigureOut">
              <a:rPr lang="uk-UA" smtClean="0"/>
              <a:t>27.05.2015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1114-6BB5-41B6-9CFB-D67033BBA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87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1114-6BB5-41B6-9CFB-D67033BBA0B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7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22468/data/images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2864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3523" y="1628800"/>
            <a:ext cx="5987216" cy="47089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СИСТЕМНИЙ   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НЕДОРОЗВИТОК  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МОВЛЕННЯ 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uk-UA" sz="6000" b="1" dirty="0" smtClean="0">
                <a:solidFill>
                  <a:srgbClr val="C00000"/>
                </a:solidFill>
              </a:rPr>
              <a:t>ПРИ РОЗУМОВІЙ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ВІДСТАЛОСТІ</a:t>
            </a:r>
            <a:endParaRPr lang="uk-UA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384" y="908720"/>
            <a:ext cx="523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Логопедичний висновок: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умственная отсталость у де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/>
          <a:stretch/>
        </p:blipFill>
        <p:spPr bwMode="auto">
          <a:xfrm>
            <a:off x="6444208" y="3563966"/>
            <a:ext cx="2304256" cy="262214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"/>
          <a:stretch/>
        </p:blipFill>
        <p:spPr bwMode="auto">
          <a:xfrm>
            <a:off x="-196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4643844"/>
            <a:ext cx="4797788" cy="1446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uk-UA" sz="4400" dirty="0" smtClean="0"/>
              <a:t> </a:t>
            </a:r>
            <a:r>
              <a:rPr lang="uk-UA" sz="4400" b="1" dirty="0" smtClean="0">
                <a:solidFill>
                  <a:srgbClr val="C00000"/>
                </a:solidFill>
              </a:rPr>
              <a:t>Гра з м</a:t>
            </a:r>
            <a:r>
              <a:rPr lang="en-US" sz="4400" b="1" dirty="0" smtClean="0">
                <a:solidFill>
                  <a:srgbClr val="C00000"/>
                </a:solidFill>
              </a:rPr>
              <a:t>’</a:t>
            </a:r>
            <a:r>
              <a:rPr lang="uk-UA" sz="4400" b="1" dirty="0" err="1" smtClean="0">
                <a:solidFill>
                  <a:srgbClr val="C00000"/>
                </a:solidFill>
              </a:rPr>
              <a:t>ячем</a:t>
            </a:r>
            <a:r>
              <a:rPr lang="uk-UA" sz="4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4400" b="1" dirty="0" smtClean="0">
                <a:solidFill>
                  <a:srgbClr val="C00000"/>
                </a:solidFill>
              </a:rPr>
              <a:t>«Буває – не буває»</a:t>
            </a:r>
            <a:endParaRPr lang="uk-UA" sz="4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maam.ru/upload/blogs/detsad-169689-1414827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711760" cy="353171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thkids.ru/sites/default/files/imagecache/W250/bal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9" b="95539" l="20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6" y="4086006"/>
            <a:ext cx="2166642" cy="23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22468/data/images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2864"/>
          <a:stretch/>
        </p:blipFill>
        <p:spPr bwMode="auto">
          <a:xfrm>
            <a:off x="-30244" y="-58470"/>
            <a:ext cx="9144000" cy="68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img1.liveinternet.ru/images/attach/c/11/114/557/114557677______2x__5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3">
            <a:off x="26958" y="345530"/>
            <a:ext cx="5343995" cy="20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бро пожаловать на наш сай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29129" r="12656"/>
          <a:stretch/>
        </p:blipFill>
        <p:spPr bwMode="auto">
          <a:xfrm>
            <a:off x="107505" y="3384223"/>
            <a:ext cx="8748972" cy="34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44" y="2541840"/>
            <a:ext cx="8676093" cy="1107996"/>
          </a:xfrm>
          <a:prstGeom prst="rect">
            <a:avLst/>
          </a:prstGeom>
          <a:pattFill prst="openDmnd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Дякуємо</a:t>
            </a:r>
            <a:r>
              <a:rPr lang="uk-UA" sz="6600" b="1" dirty="0" smtClean="0">
                <a:solidFill>
                  <a:srgbClr val="C00000"/>
                </a:solidFill>
              </a:rPr>
              <a:t> </a:t>
            </a:r>
            <a:r>
              <a:rPr lang="uk-UA" sz="66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увагу!</a:t>
            </a:r>
            <a:endParaRPr lang="uk-UA" sz="6600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9656" y="1988840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1. Діти </a:t>
            </a:r>
            <a:r>
              <a:rPr lang="uk-UA" sz="2400" b="1" i="1" dirty="0">
                <a:solidFill>
                  <a:srgbClr val="002060"/>
                </a:solidFill>
              </a:rPr>
              <a:t>з вираженим і стійким порушенням слухової </a:t>
            </a:r>
            <a:r>
              <a:rPr lang="uk-UA" sz="2400" b="1" i="1" dirty="0" smtClean="0">
                <a:solidFill>
                  <a:srgbClr val="002060"/>
                </a:solidFill>
              </a:rPr>
              <a:t>функції.</a:t>
            </a:r>
            <a:endParaRPr lang="uk-UA" sz="800" b="1" i="1" dirty="0">
              <a:solidFill>
                <a:srgbClr val="002060"/>
              </a:solidFill>
            </a:endParaRPr>
          </a:p>
          <a:p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2</a:t>
            </a:r>
            <a:r>
              <a:rPr lang="uk-UA" sz="2400" b="1" i="1" dirty="0">
                <a:solidFill>
                  <a:srgbClr val="002060"/>
                </a:solidFill>
              </a:rPr>
              <a:t>. Діти зі стійким порушенням </a:t>
            </a:r>
            <a:r>
              <a:rPr lang="uk-UA" sz="2400" b="1" i="1" dirty="0" smtClean="0">
                <a:solidFill>
                  <a:srgbClr val="002060"/>
                </a:solidFill>
              </a:rPr>
              <a:t>зору.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3. Діти зі стійким порушенням інтелектуального розвитку.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4. Діти з тяжкими мовленнєвими порушеннями.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5. Діти з комплексними порушеннями.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6. Діти з порушенням опорно-рухового апарату.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7. Діти із затримкою психічного розвитку.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endParaRPr lang="uk-UA" sz="8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8. Діти з психопатичними формами поведінки та з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    порушеннями аутичного спектру.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1"/>
            <a:ext cx="7056784" cy="6463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Діти, </a:t>
            </a:r>
            <a:r>
              <a:rPr lang="uk-UA" sz="3600" b="1" dirty="0">
                <a:solidFill>
                  <a:srgbClr val="C00000"/>
                </a:solidFill>
              </a:rPr>
              <a:t>з якими працює логопед:</a:t>
            </a:r>
          </a:p>
        </p:txBody>
      </p:sp>
    </p:spTree>
    <p:extLst>
      <p:ext uri="{BB962C8B-B14F-4D97-AF65-F5344CB8AC3E}">
        <p14:creationId xmlns:p14="http://schemas.microsoft.com/office/powerpoint/2010/main" val="8153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5491" r="1373" b="52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55249" y="3140968"/>
            <a:ext cx="7560840" cy="35394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uk-UA" sz="3200" b="1" i="1" dirty="0" smtClean="0">
                <a:solidFill>
                  <a:srgbClr val="C00000"/>
                </a:solidFill>
              </a:rPr>
              <a:t>Загальний недорозвиток </a:t>
            </a:r>
            <a:r>
              <a:rPr lang="uk-UA" sz="3200" b="1" i="1" dirty="0">
                <a:solidFill>
                  <a:srgbClr val="C00000"/>
                </a:solidFill>
              </a:rPr>
              <a:t>мовлення </a:t>
            </a:r>
            <a:r>
              <a:rPr lang="uk-UA" sz="3200" b="1" i="1" dirty="0">
                <a:solidFill>
                  <a:srgbClr val="002060"/>
                </a:solidFill>
              </a:rPr>
              <a:t>– </a:t>
            </a:r>
            <a:endParaRPr lang="uk-UA" sz="3200" b="1" i="1" dirty="0" smtClean="0">
              <a:solidFill>
                <a:srgbClr val="002060"/>
              </a:solidFill>
            </a:endParaRPr>
          </a:p>
          <a:p>
            <a:pPr algn="just"/>
            <a:r>
              <a:rPr lang="uk-UA" sz="3200" b="1" i="1" dirty="0" smtClean="0">
                <a:solidFill>
                  <a:srgbClr val="002060"/>
                </a:solidFill>
              </a:rPr>
              <a:t>це </a:t>
            </a:r>
            <a:r>
              <a:rPr lang="uk-UA" sz="3200" b="1" i="1" dirty="0">
                <a:solidFill>
                  <a:srgbClr val="002060"/>
                </a:solidFill>
              </a:rPr>
              <a:t>різні складні мовленнєві розлади, при яких у дітей порушено формування всіх компонентів мовної системи, що відносяться до її звукової і смислової сторони, при нормальному слуху та інтелекті</a:t>
            </a:r>
          </a:p>
        </p:txBody>
      </p:sp>
    </p:spTree>
    <p:extLst>
      <p:ext uri="{BB962C8B-B14F-4D97-AF65-F5344CB8AC3E}">
        <p14:creationId xmlns:p14="http://schemas.microsoft.com/office/powerpoint/2010/main" val="36067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7"/>
          <a:stretch/>
        </p:blipFill>
        <p:spPr bwMode="auto">
          <a:xfrm>
            <a:off x="-8747" y="3176"/>
            <a:ext cx="91527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</a:rPr>
              <a:t>    І </a:t>
            </a:r>
            <a:r>
              <a:rPr lang="uk-UA" sz="2000" b="1" dirty="0">
                <a:solidFill>
                  <a:srgbClr val="C00000"/>
                </a:solidFill>
              </a:rPr>
              <a:t>тип</a:t>
            </a:r>
            <a:r>
              <a:rPr lang="uk-UA" sz="2000" dirty="0"/>
              <a:t> </a:t>
            </a:r>
            <a:r>
              <a:rPr lang="uk-UA" sz="2000" b="1" dirty="0">
                <a:solidFill>
                  <a:srgbClr val="002060"/>
                </a:solidFill>
              </a:rPr>
              <a:t>– мовленнєві порушення, які є складовою частиною основного дефекту (розумова відсталість</a:t>
            </a:r>
            <a:r>
              <a:rPr lang="uk-UA" sz="2000" b="1" dirty="0" smtClean="0">
                <a:solidFill>
                  <a:srgbClr val="002060"/>
                </a:solidFill>
              </a:rPr>
              <a:t>): </a:t>
            </a:r>
            <a:r>
              <a:rPr lang="uk-UA" sz="2000" b="1" dirty="0">
                <a:solidFill>
                  <a:srgbClr val="002060"/>
                </a:solidFill>
              </a:rPr>
              <a:t>недорозвиток аналітико-синтетичної діяльності внаслідок дифузного ураження головного мозку.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129" y="171855"/>
            <a:ext cx="6912768" cy="830997"/>
          </a:xfrm>
          <a:prstGeom prst="rect">
            <a:avLst/>
          </a:prstGeom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Відмічають </a:t>
            </a:r>
            <a:r>
              <a:rPr lang="uk-UA" sz="2400" b="1" i="1" dirty="0">
                <a:solidFill>
                  <a:srgbClr val="C00000"/>
                </a:solidFill>
              </a:rPr>
              <a:t>три типи структур мовленнєвого </a:t>
            </a:r>
            <a:r>
              <a:rPr lang="uk-UA" sz="2400" b="1" i="1" dirty="0" smtClean="0">
                <a:solidFill>
                  <a:srgbClr val="C00000"/>
                </a:solidFill>
              </a:rPr>
              <a:t>дефекту при розумовій відсталості: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98" y="2448183"/>
            <a:ext cx="702615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</a:rPr>
              <a:t>     ІІ </a:t>
            </a:r>
            <a:r>
              <a:rPr lang="uk-UA" sz="2000" b="1" dirty="0">
                <a:solidFill>
                  <a:srgbClr val="C00000"/>
                </a:solidFill>
              </a:rPr>
              <a:t>тип</a:t>
            </a:r>
            <a:r>
              <a:rPr lang="uk-UA" sz="2000" dirty="0"/>
              <a:t> </a:t>
            </a:r>
            <a:r>
              <a:rPr lang="uk-UA" sz="2000" b="1" dirty="0">
                <a:solidFill>
                  <a:srgbClr val="002060"/>
                </a:solidFill>
              </a:rPr>
              <a:t>– ускладнений мовленнєвий дефект, при якому порушення</a:t>
            </a:r>
            <a:r>
              <a:rPr lang="uk-UA" sz="2000" b="1" dirty="0" smtClean="0">
                <a:solidFill>
                  <a:srgbClr val="002060"/>
                </a:solidFill>
              </a:rPr>
              <a:t>, з </a:t>
            </a:r>
            <a:r>
              <a:rPr lang="uk-UA" sz="2000" b="1" dirty="0">
                <a:solidFill>
                  <a:srgbClr val="002060"/>
                </a:solidFill>
              </a:rPr>
              <a:t>одного боку,  обумовлюється головним </a:t>
            </a:r>
            <a:r>
              <a:rPr lang="uk-UA" sz="2000" b="1" dirty="0" smtClean="0">
                <a:solidFill>
                  <a:srgbClr val="002060"/>
                </a:solidFill>
              </a:rPr>
              <a:t>дефектом (РВ), </a:t>
            </a:r>
            <a:r>
              <a:rPr lang="uk-UA" sz="2000" b="1" dirty="0">
                <a:solidFill>
                  <a:srgbClr val="002060"/>
                </a:solidFill>
              </a:rPr>
              <a:t>з другого боку – причинами, </a:t>
            </a:r>
            <a:r>
              <a:rPr lang="uk-UA" sz="2000" b="1" dirty="0" smtClean="0">
                <a:solidFill>
                  <a:srgbClr val="002060"/>
                </a:solidFill>
              </a:rPr>
              <a:t>що супроводжують його: аномалії у будові артикуляторного апарату</a:t>
            </a:r>
            <a:r>
              <a:rPr lang="uk-UA" sz="2000" b="1" dirty="0">
                <a:solidFill>
                  <a:srgbClr val="002060"/>
                </a:solidFill>
              </a:rPr>
              <a:t>, </a:t>
            </a:r>
            <a:r>
              <a:rPr lang="uk-UA" sz="2000" b="1" dirty="0" smtClean="0">
                <a:solidFill>
                  <a:srgbClr val="002060"/>
                </a:solidFill>
              </a:rPr>
              <a:t>педагогічна занедбанісь, неправильний взірець мовлення  </a:t>
            </a:r>
            <a:r>
              <a:rPr lang="uk-UA" sz="2000" b="1" dirty="0">
                <a:solidFill>
                  <a:srgbClr val="002060"/>
                </a:solidFill>
              </a:rPr>
              <a:t>у сім’ї та ін</a:t>
            </a:r>
            <a:r>
              <a:rPr lang="uk-UA" sz="2000" b="1" dirty="0" smtClean="0">
                <a:solidFill>
                  <a:srgbClr val="002060"/>
                </a:solidFill>
              </a:rPr>
              <a:t>..</a:t>
            </a:r>
          </a:p>
          <a:p>
            <a:pPr algn="just"/>
            <a:endParaRPr lang="uk-UA" sz="1000" dirty="0"/>
          </a:p>
          <a:p>
            <a:pPr algn="just"/>
            <a:r>
              <a:rPr lang="uk-UA" sz="2000" b="1" dirty="0" smtClean="0">
                <a:solidFill>
                  <a:srgbClr val="C00000"/>
                </a:solidFill>
              </a:rPr>
              <a:t>     ІІІ </a:t>
            </a:r>
            <a:r>
              <a:rPr lang="uk-UA" sz="2000" b="1" dirty="0">
                <a:solidFill>
                  <a:srgbClr val="C00000"/>
                </a:solidFill>
              </a:rPr>
              <a:t>тип</a:t>
            </a:r>
            <a:r>
              <a:rPr lang="uk-UA" sz="2000" b="1" dirty="0">
                <a:solidFill>
                  <a:srgbClr val="002060"/>
                </a:solidFill>
              </a:rPr>
              <a:t> – складний мовленнєвий дефект, </a:t>
            </a:r>
            <a:r>
              <a:rPr lang="uk-UA" sz="2000" b="1" dirty="0" smtClean="0">
                <a:solidFill>
                  <a:srgbClr val="002060"/>
                </a:solidFill>
              </a:rPr>
              <a:t>у будові якого спостерігається змішування головного, ведучого порушення з іншим головним порушенням, тобто поряд </a:t>
            </a:r>
            <a:r>
              <a:rPr lang="uk-UA" sz="2000" b="1" dirty="0">
                <a:solidFill>
                  <a:srgbClr val="002060"/>
                </a:solidFill>
              </a:rPr>
              <a:t>з дифузним ураженням головного мозку </a:t>
            </a:r>
            <a:r>
              <a:rPr lang="uk-UA" sz="2000" b="1" dirty="0" smtClean="0">
                <a:solidFill>
                  <a:srgbClr val="002060"/>
                </a:solidFill>
              </a:rPr>
              <a:t>має </a:t>
            </a:r>
            <a:r>
              <a:rPr lang="uk-UA" sz="2000" b="1" dirty="0">
                <a:solidFill>
                  <a:srgbClr val="002060"/>
                </a:solidFill>
              </a:rPr>
              <a:t>місце додаткова локальна патологія. Сюди слід віднести </a:t>
            </a:r>
            <a:r>
              <a:rPr lang="uk-UA" sz="2000" b="1" dirty="0" smtClean="0">
                <a:solidFill>
                  <a:srgbClr val="002060"/>
                </a:solidFill>
              </a:rPr>
              <a:t>мовленнєві </a:t>
            </a:r>
            <a:r>
              <a:rPr lang="uk-UA" sz="2000" b="1" dirty="0">
                <a:solidFill>
                  <a:srgbClr val="002060"/>
                </a:solidFill>
              </a:rPr>
              <a:t>порушення при </a:t>
            </a:r>
            <a:r>
              <a:rPr lang="uk-UA" sz="2000" b="1" dirty="0" smtClean="0">
                <a:solidFill>
                  <a:srgbClr val="002060"/>
                </a:solidFill>
              </a:rPr>
              <a:t>олігофренії, ускладненій </a:t>
            </a:r>
            <a:r>
              <a:rPr lang="uk-UA" sz="2000" b="1" dirty="0">
                <a:solidFill>
                  <a:srgbClr val="002060"/>
                </a:solidFill>
              </a:rPr>
              <a:t>дизартрією,</a:t>
            </a:r>
            <a:r>
              <a:rPr lang="uk-UA" sz="2000" b="1" dirty="0" err="1">
                <a:solidFill>
                  <a:srgbClr val="002060"/>
                </a:solidFill>
              </a:rPr>
              <a:t> ринолаліє</a:t>
            </a:r>
            <a:r>
              <a:rPr lang="uk-UA" sz="2000" b="1" dirty="0">
                <a:solidFill>
                  <a:srgbClr val="002060"/>
                </a:solidFill>
              </a:rPr>
              <a:t>ю, алалією.</a:t>
            </a:r>
          </a:p>
        </p:txBody>
      </p:sp>
    </p:spTree>
    <p:extLst>
      <p:ext uri="{BB962C8B-B14F-4D97-AF65-F5344CB8AC3E}">
        <p14:creationId xmlns:p14="http://schemas.microsoft.com/office/powerpoint/2010/main" val="3030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"/>
          <a:stretch/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67644" y="116632"/>
            <a:ext cx="6336704" cy="830997"/>
          </a:xfrm>
          <a:prstGeom prst="rect">
            <a:avLst/>
          </a:prstGeom>
          <a:effectLst>
            <a:outerShdw blurRad="50800" dist="38100" dir="10800000" algn="r" rotWithShape="0">
              <a:srgbClr val="FFFF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Ф</a:t>
            </a:r>
            <a:r>
              <a:rPr lang="uk-UA" sz="2400" b="1" i="1" dirty="0" smtClean="0">
                <a:solidFill>
                  <a:srgbClr val="C00000"/>
                </a:solidFill>
              </a:rPr>
              <a:t>ормулювання </a:t>
            </a:r>
            <a:r>
              <a:rPr lang="uk-UA" sz="2400" b="1" i="1" dirty="0">
                <a:solidFill>
                  <a:srgbClr val="C00000"/>
                </a:solidFill>
              </a:rPr>
              <a:t>логопедичного </a:t>
            </a:r>
            <a:r>
              <a:rPr lang="uk-UA" sz="2400" b="1" i="1" dirty="0" smtClean="0">
                <a:solidFill>
                  <a:srgbClr val="C00000"/>
                </a:solidFill>
              </a:rPr>
              <a:t>висновку при розумовій відсталості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7524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C00000"/>
                </a:solidFill>
              </a:rPr>
              <a:t>Дошкільники </a:t>
            </a:r>
            <a:r>
              <a:rPr lang="uk-UA" b="1" i="1" u="sng" dirty="0">
                <a:solidFill>
                  <a:srgbClr val="C00000"/>
                </a:solidFill>
              </a:rPr>
              <a:t>5-7 </a:t>
            </a:r>
            <a:r>
              <a:rPr lang="uk-UA" b="1" i="1" u="sng" dirty="0" smtClean="0">
                <a:solidFill>
                  <a:srgbClr val="C00000"/>
                </a:solidFill>
              </a:rPr>
              <a:t>років</a:t>
            </a:r>
            <a:r>
              <a:rPr lang="uk-UA" u="sng" dirty="0" smtClean="0">
                <a:solidFill>
                  <a:srgbClr val="C00000"/>
                </a:solidFill>
              </a:rPr>
              <a:t>:</a:t>
            </a:r>
            <a:endParaRPr lang="uk-UA" u="sng" dirty="0">
              <a:solidFill>
                <a:srgbClr val="C00000"/>
              </a:solidFill>
            </a:endParaRPr>
          </a:p>
          <a:p>
            <a:r>
              <a:rPr lang="uk-UA" dirty="0" smtClean="0"/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важкого ступеня при розумовій 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  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моторна алалія (анартрія..) або </a:t>
            </a:r>
            <a:r>
              <a:rPr lang="uk-UA" b="1" dirty="0" smtClean="0">
                <a:solidFill>
                  <a:srgbClr val="002060"/>
                </a:solidFill>
              </a:rPr>
              <a:t>системний недорозвиток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 засобів </a:t>
            </a:r>
            <a:r>
              <a:rPr lang="uk-UA" b="1" dirty="0">
                <a:solidFill>
                  <a:srgbClr val="002060"/>
                </a:solidFill>
              </a:rPr>
              <a:t>мовлення чи </a:t>
            </a:r>
            <a:r>
              <a:rPr lang="uk-UA" b="1" dirty="0" smtClean="0">
                <a:solidFill>
                  <a:srgbClr val="002060"/>
                </a:solidFill>
              </a:rPr>
              <a:t>спілкування…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середнього ступеня при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розумовій </a:t>
            </a:r>
            <a:r>
              <a:rPr lang="uk-UA" b="1" dirty="0">
                <a:solidFill>
                  <a:srgbClr val="0070C0"/>
                </a:solidFill>
              </a:rPr>
              <a:t>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ринолалія</a:t>
            </a:r>
            <a:r>
              <a:rPr lang="uk-UA" b="1" dirty="0">
                <a:solidFill>
                  <a:srgbClr val="002060"/>
                </a:solidFill>
              </a:rPr>
              <a:t>, </a:t>
            </a:r>
            <a:r>
              <a:rPr lang="uk-UA" b="1" dirty="0" smtClean="0">
                <a:solidFill>
                  <a:srgbClr val="002060"/>
                </a:solidFill>
              </a:rPr>
              <a:t> (дизартрія…)  або    </a:t>
            </a:r>
            <a:r>
              <a:rPr lang="uk-UA" b="1" dirty="0" smtClean="0">
                <a:solidFill>
                  <a:srgbClr val="002060"/>
                </a:solidFill>
              </a:rPr>
              <a:t>системний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 </a:t>
            </a:r>
            <a:r>
              <a:rPr lang="uk-UA" b="1" dirty="0" smtClean="0">
                <a:solidFill>
                  <a:srgbClr val="002060"/>
                </a:solidFill>
              </a:rPr>
              <a:t>недорозвиток засобів </a:t>
            </a:r>
            <a:r>
              <a:rPr lang="uk-UA" b="1" dirty="0">
                <a:solidFill>
                  <a:srgbClr val="002060"/>
                </a:solidFill>
              </a:rPr>
              <a:t>мовлення чи </a:t>
            </a:r>
            <a:r>
              <a:rPr lang="uk-UA" b="1" dirty="0" smtClean="0">
                <a:solidFill>
                  <a:srgbClr val="002060"/>
                </a:solidFill>
              </a:rPr>
              <a:t>спілкування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легкого ступеня при розумовій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дислалія ( форма…) або </a:t>
            </a:r>
            <a:r>
              <a:rPr lang="uk-UA" b="1" dirty="0" smtClean="0">
                <a:solidFill>
                  <a:srgbClr val="00206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2060"/>
                </a:solidFill>
              </a:rPr>
              <a:t>засобів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 мовлення </a:t>
            </a:r>
            <a:r>
              <a:rPr lang="uk-UA" b="1" dirty="0">
                <a:solidFill>
                  <a:srgbClr val="002060"/>
                </a:solidFill>
              </a:rPr>
              <a:t>чи спілкування</a:t>
            </a:r>
            <a:r>
              <a:rPr lang="uk-UA" b="1" dirty="0" smtClean="0">
                <a:solidFill>
                  <a:srgbClr val="002060"/>
                </a:solidFill>
              </a:rPr>
              <a:t>….</a:t>
            </a:r>
            <a:r>
              <a:rPr lang="uk-UA" dirty="0"/>
              <a:t/>
            </a:r>
            <a:br>
              <a:rPr lang="uk-UA" dirty="0"/>
            </a:br>
            <a:endParaRPr lang="uk-UA" sz="1000" dirty="0" smtClean="0"/>
          </a:p>
          <a:p>
            <a:r>
              <a:rPr lang="uk-UA" b="1" i="1" u="sng" dirty="0" smtClean="0">
                <a:solidFill>
                  <a:srgbClr val="C00000"/>
                </a:solidFill>
              </a:rPr>
              <a:t>Школярі: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</a:t>
            </a:r>
            <a:r>
              <a:rPr lang="uk-UA" b="1" dirty="0" smtClean="0">
                <a:solidFill>
                  <a:srgbClr val="0070C0"/>
                </a:solidFill>
              </a:rPr>
              <a:t>важкого ступеня </a:t>
            </a:r>
            <a:r>
              <a:rPr lang="uk-UA" b="1" dirty="0">
                <a:solidFill>
                  <a:srgbClr val="0070C0"/>
                </a:solidFill>
              </a:rPr>
              <a:t>при </a:t>
            </a:r>
            <a:r>
              <a:rPr lang="uk-UA" b="1" dirty="0" smtClean="0">
                <a:solidFill>
                  <a:srgbClr val="0070C0"/>
                </a:solidFill>
              </a:rPr>
              <a:t>розумовій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   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моторна алалія (анартрія..)</a:t>
            </a:r>
            <a:r>
              <a:rPr lang="uk-UA" b="1" dirty="0" smtClean="0">
                <a:solidFill>
                  <a:srgbClr val="0070C0"/>
                </a:solidFill>
              </a:rPr>
              <a:t>  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середнього ступеня при </a:t>
            </a:r>
            <a:r>
              <a:rPr lang="uk-UA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   розумовій </a:t>
            </a:r>
            <a:r>
              <a:rPr lang="uk-UA" b="1" dirty="0">
                <a:solidFill>
                  <a:srgbClr val="0070C0"/>
                </a:solidFill>
              </a:rPr>
              <a:t>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стерта форма псевдобульбарної дизартрії,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  складна </a:t>
            </a:r>
            <a:r>
              <a:rPr lang="uk-UA" b="1" dirty="0">
                <a:solidFill>
                  <a:srgbClr val="002060"/>
                </a:solidFill>
              </a:rPr>
              <a:t>форма дисграфії </a:t>
            </a:r>
            <a:r>
              <a:rPr lang="uk-UA" b="1" dirty="0" smtClean="0">
                <a:solidFill>
                  <a:srgbClr val="002060"/>
                </a:solidFill>
              </a:rPr>
              <a:t>(акустична </a:t>
            </a:r>
            <a:r>
              <a:rPr lang="uk-UA" b="1" dirty="0">
                <a:solidFill>
                  <a:srgbClr val="002060"/>
                </a:solidFill>
              </a:rPr>
              <a:t>дисграфія, </a:t>
            </a:r>
            <a:r>
              <a:rPr lang="uk-UA" b="1" dirty="0" err="1" smtClean="0">
                <a:solidFill>
                  <a:srgbClr val="002060"/>
                </a:solidFill>
              </a:rPr>
              <a:t>дисграфія</a:t>
            </a:r>
            <a:r>
              <a:rPr lang="uk-UA" b="1" dirty="0" smtClean="0">
                <a:solidFill>
                  <a:srgbClr val="002060"/>
                </a:solidFill>
              </a:rPr>
              <a:t> на </a:t>
            </a:r>
            <a:r>
              <a:rPr lang="uk-UA" b="1" dirty="0">
                <a:solidFill>
                  <a:srgbClr val="002060"/>
                </a:solidFill>
              </a:rPr>
              <a:t>грунті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  порушення </a:t>
            </a:r>
            <a:r>
              <a:rPr lang="uk-UA" b="1" dirty="0">
                <a:solidFill>
                  <a:srgbClr val="002060"/>
                </a:solidFill>
              </a:rPr>
              <a:t>мовного аналізу і синтезу</a:t>
            </a:r>
            <a:r>
              <a:rPr lang="uk-UA" b="1" dirty="0" smtClean="0">
                <a:solidFill>
                  <a:srgbClr val="002060"/>
                </a:solidFill>
              </a:rPr>
              <a:t>…)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70C0"/>
                </a:solidFill>
              </a:rPr>
              <a:t>Системний недорозвиток </a:t>
            </a:r>
            <a:r>
              <a:rPr lang="uk-UA" b="1" dirty="0">
                <a:solidFill>
                  <a:srgbClr val="0070C0"/>
                </a:solidFill>
              </a:rPr>
              <a:t>мовлення легкого ступеня при розумовій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 відсталості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механічна дислалія, аграматична дислексія та </a:t>
            </a:r>
            <a:r>
              <a:rPr lang="uk-UA" b="1" dirty="0" smtClean="0">
                <a:solidFill>
                  <a:srgbClr val="002060"/>
                </a:solidFill>
              </a:rPr>
              <a:t>дисграфія 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22468/data/images/img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395" r="3419" b="2395"/>
          <a:stretch/>
        </p:blipFill>
        <p:spPr bwMode="auto">
          <a:xfrm flipH="1">
            <a:off x="0" y="-31050"/>
            <a:ext cx="9178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97950"/>
            <a:ext cx="6982571" cy="23083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Палінополіносна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технологія: 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палін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назад,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знову;</a:t>
            </a:r>
          </a:p>
          <a:p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багато; </a:t>
            </a:r>
          </a:p>
          <a:p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повернення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openclass.ru/sites/default/files/comments/86281/01(31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304256" cy="3421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4644" y="476672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</a:rPr>
              <a:t>        </a:t>
            </a:r>
            <a:r>
              <a:rPr lang="uk-UA" sz="2800" b="1" i="1" dirty="0" smtClean="0">
                <a:solidFill>
                  <a:srgbClr val="002060"/>
                </a:solidFill>
              </a:rPr>
              <a:t>Навчання дітей з помірною розумовою відсталістю</a:t>
            </a:r>
            <a:r>
              <a:rPr lang="uk-UA" sz="2800" b="1" i="1" dirty="0">
                <a:solidFill>
                  <a:srgbClr val="002060"/>
                </a:solidFill>
              </a:rPr>
              <a:t> (</a:t>
            </a:r>
            <a:r>
              <a:rPr lang="en-US" sz="2800" b="1" i="1" dirty="0">
                <a:solidFill>
                  <a:srgbClr val="002060"/>
                </a:solidFill>
              </a:rPr>
              <a:t>IQ </a:t>
            </a:r>
            <a:r>
              <a:rPr lang="uk-UA" sz="2800" b="1" i="1" dirty="0">
                <a:solidFill>
                  <a:srgbClr val="002060"/>
                </a:solidFill>
              </a:rPr>
              <a:t>від 35 до </a:t>
            </a:r>
            <a:r>
              <a:rPr lang="uk-UA" sz="2800" b="1" i="1" dirty="0" smtClean="0">
                <a:solidFill>
                  <a:srgbClr val="002060"/>
                </a:solidFill>
              </a:rPr>
              <a:t>50) будується з «прив’язкою» </a:t>
            </a:r>
            <a:r>
              <a:rPr lang="uk-UA" sz="2800" b="1" i="1" dirty="0">
                <a:solidFill>
                  <a:srgbClr val="002060"/>
                </a:solidFill>
              </a:rPr>
              <a:t>до реальних, конкретних життєвих </a:t>
            </a:r>
            <a:r>
              <a:rPr lang="uk-UA" sz="2800" b="1" i="1" dirty="0" smtClean="0">
                <a:solidFill>
                  <a:srgbClr val="002060"/>
                </a:solidFill>
              </a:rPr>
              <a:t>ситуацій, тобто має соціально - адаптуюче спрямування.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22468/data/images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286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4093" y="1268760"/>
            <a:ext cx="88520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кінезіс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рух,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логос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слово, наука)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наука про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маніпуляторної терапії. 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Освітня кінезітерапія  або «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мозку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 організовані рухи, які оптимізують діяльність мозку й тіла, сприяють підвищенню працездатності, покращенню вербальної пам’яті, концентрації уваги, створенню позитивних настанов на навчання, підвищення життєвих сил організму тощо. </a:t>
            </a: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 дитини знаходиться </a:t>
            </a:r>
            <a:endParaRPr lang="uk-UA" sz="32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srgbClr val="FFFF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кінчиках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 пальців.                                                                         </a:t>
            </a:r>
          </a:p>
          <a:p>
            <a:r>
              <a:rPr lang="uk-UA" sz="32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В.Сухомлинський</a:t>
            </a:r>
            <a:endParaRPr lang="uk-UA" sz="3200" dirty="0"/>
          </a:p>
        </p:txBody>
      </p:sp>
      <p:pic>
        <p:nvPicPr>
          <p:cNvPr id="4" name="Рисунок 3" descr="ANd9GcRzoguhHQHOTwBh995Y7x_EvjdNDfmsrBx0OmMkQP8HO76iNrtf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4175"/>
            <a:ext cx="2664296" cy="2088232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37299"/>
            <a:ext cx="3446379" cy="751514"/>
          </a:xfrm>
          <a:prstGeom prst="rect">
            <a:avLst/>
          </a:prstGeom>
          <a:noFill/>
        </p:spPr>
        <p:txBody>
          <a:bodyPr wrap="none" lIns="88925" tIns="44463" rIns="88925" bIns="44463" rtlCol="0">
            <a:spAutoFit/>
          </a:bodyPr>
          <a:lstStyle/>
          <a:p>
            <a:r>
              <a:rPr lang="uk-UA" sz="43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Кінезіологія</a:t>
            </a:r>
            <a:endParaRPr lang="uk-UA" sz="43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http://player.myshared.ru/801458/data/images/img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"/>
          <a:stretch/>
        </p:blipFill>
        <p:spPr bwMode="auto">
          <a:xfrm>
            <a:off x="-196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Рисунок 19" descr="http://ped-kopilka.ru/upload/blogs/16689_90b721cc216d3ada927478bb6f1dcffb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18135" r="24012"/>
          <a:stretch/>
        </p:blipFill>
        <p:spPr bwMode="auto">
          <a:xfrm>
            <a:off x="395536" y="3442734"/>
            <a:ext cx="1843674" cy="229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0" descr="http://ped-kopilka.ru/upload/blogs/16689_cda02da1792ef514994a6d6d77fedc38.j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8708" r="33256" b="10620"/>
          <a:stretch/>
        </p:blipFill>
        <p:spPr bwMode="auto">
          <a:xfrm>
            <a:off x="2716747" y="3442734"/>
            <a:ext cx="1868537" cy="229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43807" y="5765422"/>
            <a:ext cx="201622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lang="uk-UA" alt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езгінка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  <a:endParaRPr kumimoji="0" lang="uk-UA" alt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Рисунок 23" descr="http://ped-kopilka.ru/upload/blogs/16689_a9befe009cfa25781028ff419d5513e9.jp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24676" b="5927"/>
          <a:stretch/>
        </p:blipFill>
        <p:spPr bwMode="auto">
          <a:xfrm>
            <a:off x="2689644" y="440862"/>
            <a:ext cx="1843674" cy="230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24" descr="http://ped-kopilka.ru/upload/blogs/16689_9d9fa5025076450e32a060e212249f87.jp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6560" r="23375" b="6478"/>
          <a:stretch/>
        </p:blipFill>
        <p:spPr bwMode="auto">
          <a:xfrm>
            <a:off x="357082" y="457200"/>
            <a:ext cx="1868537" cy="230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22" descr="http://ped-kopilka.ru/upload/blogs/16689_c911ff43a112500d6f27a309bfed34f3.jp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6629" r="24262" b="4936"/>
          <a:stretch/>
        </p:blipFill>
        <p:spPr bwMode="auto">
          <a:xfrm>
            <a:off x="5148064" y="406201"/>
            <a:ext cx="1872208" cy="23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40957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46268" y="2743580"/>
            <a:ext cx="442345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Кулачок - ребро – 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uk-UA" altLang="uk-UA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лонька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uk-UA" altLang="uk-UA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64" name="Рисунок 21" descr="http://ped-kopilka.ru/upload/blogs/16689_695d41f52f583e286ad38abc07b7f8aa.jpg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r="23314" b="5267"/>
          <a:stretch/>
        </p:blipFill>
        <p:spPr bwMode="auto">
          <a:xfrm>
            <a:off x="5046231" y="3442734"/>
            <a:ext cx="1944216" cy="229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 rot="10800000" flipV="1">
            <a:off x="5193821" y="5740092"/>
            <a:ext cx="1780693" cy="6309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altLang="uk-UA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«Млинці» </a:t>
            </a:r>
            <a:endParaRPr kumimoji="0" lang="uk-UA" altLang="uk-UA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77148" y="5740092"/>
            <a:ext cx="1480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«Кільце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  <a:endParaRPr kumimoji="0" lang="uk-UA" alt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801458/data/images/img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"/>
          <a:stretch/>
        </p:blipFill>
        <p:spPr bwMode="auto">
          <a:xfrm>
            <a:off x="-196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39" y="5661248"/>
            <a:ext cx="6696744" cy="7694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Гра  «Чарівний мішечок»</a:t>
            </a:r>
            <a:endParaRPr lang="uk-UA" sz="4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yellow-hill.ru/wa-data/public/shop/products/67/34/3467/images/2115/2115.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85" y="404664"/>
            <a:ext cx="2168698" cy="147791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gromagazin.ru/img/offers_imgs/2416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56" y="2132856"/>
            <a:ext cx="2186627" cy="151596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tihi.ru/pics/2010/06/05/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87" y="3824363"/>
            <a:ext cx="2162796" cy="147070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uratinka.com.ua/uploads/shop/products/main/_________________4fb3f49a4f0f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24362"/>
            <a:ext cx="2186627" cy="147070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aam.ru/upload/blogs/detsad-111194-142186309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 bwMode="auto">
          <a:xfrm>
            <a:off x="284929" y="591978"/>
            <a:ext cx="4270043" cy="269300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nglish-zayka.ru.xsph.ru/wp-content/uploads/2013/07/rubber-lett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" y="3804616"/>
            <a:ext cx="2186627" cy="149733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292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Inna</cp:lastModifiedBy>
  <cp:revision>44</cp:revision>
  <dcterms:modified xsi:type="dcterms:W3CDTF">2015-05-27T15:59:22Z</dcterms:modified>
</cp:coreProperties>
</file>