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9" r:id="rId4"/>
    <p:sldId id="257" r:id="rId5"/>
    <p:sldId id="260" r:id="rId6"/>
    <p:sldId id="258" r:id="rId7"/>
    <p:sldId id="264" r:id="rId8"/>
    <p:sldId id="269" r:id="rId9"/>
    <p:sldId id="263" r:id="rId10"/>
    <p:sldId id="261" r:id="rId11"/>
    <p:sldId id="270" r:id="rId12"/>
    <p:sldId id="271" r:id="rId13"/>
    <p:sldId id="272" r:id="rId14"/>
    <p:sldId id="274" r:id="rId15"/>
    <p:sldId id="273" r:id="rId16"/>
    <p:sldId id="275" r:id="rId17"/>
    <p:sldId id="265" r:id="rId18"/>
    <p:sldId id="276" r:id="rId19"/>
    <p:sldId id="277" r:id="rId20"/>
    <p:sldId id="280" r:id="rId21"/>
    <p:sldId id="278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67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E5A5B-70D6-4953-9104-24EFB6AFAE5D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FECB5AD-67D5-4ACE-AA76-A9EA149EB75A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FFFF00"/>
              </a:solidFill>
            </a:rPr>
            <a:t>Артикуляційна  гімнастика</a:t>
          </a:r>
          <a:endParaRPr lang="ru-RU" sz="2000" b="1" dirty="0">
            <a:solidFill>
              <a:srgbClr val="FFFF00"/>
            </a:solidFill>
          </a:endParaRPr>
        </a:p>
      </dgm:t>
    </dgm:pt>
    <dgm:pt modelId="{4E26D3AA-8A85-4106-B410-5B521D716D0A}" type="parTrans" cxnId="{634A2CEF-23EE-4C0B-BF18-BDE4339B7CBB}">
      <dgm:prSet/>
      <dgm:spPr/>
      <dgm:t>
        <a:bodyPr/>
        <a:lstStyle/>
        <a:p>
          <a:endParaRPr lang="ru-RU"/>
        </a:p>
      </dgm:t>
    </dgm:pt>
    <dgm:pt modelId="{56F376FE-0604-4EC6-8167-C635D0324949}" type="sibTrans" cxnId="{634A2CEF-23EE-4C0B-BF18-BDE4339B7CBB}">
      <dgm:prSet/>
      <dgm:spPr/>
      <dgm:t>
        <a:bodyPr/>
        <a:lstStyle/>
        <a:p>
          <a:endParaRPr lang="ru-RU"/>
        </a:p>
      </dgm:t>
    </dgm:pt>
    <dgm:pt modelId="{1D20990C-F140-4160-9006-3D480F5E5607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2">
                  <a:lumMod val="50000"/>
                </a:schemeClr>
              </a:solidFill>
            </a:rPr>
            <a:t>Картинки-символи</a:t>
          </a:r>
          <a:endParaRPr lang="ru-RU" sz="2400" b="1" dirty="0">
            <a:solidFill>
              <a:schemeClr val="tx2">
                <a:lumMod val="50000"/>
              </a:schemeClr>
            </a:solidFill>
          </a:endParaRPr>
        </a:p>
      </dgm:t>
    </dgm:pt>
    <dgm:pt modelId="{283DA548-2408-4AAB-909C-8ED9FA6B9360}" type="parTrans" cxnId="{5512F4C7-B42F-4B19-8F6F-7754CCE73861}">
      <dgm:prSet/>
      <dgm:spPr/>
      <dgm:t>
        <a:bodyPr/>
        <a:lstStyle/>
        <a:p>
          <a:endParaRPr lang="ru-RU"/>
        </a:p>
      </dgm:t>
    </dgm:pt>
    <dgm:pt modelId="{686F0D16-ED63-4260-9232-A008DA9EFD82}" type="sibTrans" cxnId="{5512F4C7-B42F-4B19-8F6F-7754CCE73861}">
      <dgm:prSet/>
      <dgm:spPr/>
      <dgm:t>
        <a:bodyPr/>
        <a:lstStyle/>
        <a:p>
          <a:endParaRPr lang="ru-RU"/>
        </a:p>
      </dgm:t>
    </dgm:pt>
    <dgm:pt modelId="{6D6CBB40-7AD5-45A4-8E6E-5892FF9A66B2}">
      <dgm:prSet phldrT="[Текст]" custT="1"/>
      <dgm:spPr/>
      <dgm:t>
        <a:bodyPr/>
        <a:lstStyle/>
        <a:p>
          <a:r>
            <a:rPr lang="uk-UA" sz="2300" b="1" dirty="0" err="1" smtClean="0">
              <a:solidFill>
                <a:schemeClr val="accent3">
                  <a:lumMod val="50000"/>
                </a:schemeClr>
              </a:solidFill>
            </a:rPr>
            <a:t>Біоенергопластика</a:t>
          </a:r>
          <a:endParaRPr lang="ru-RU" sz="2300" b="1" dirty="0">
            <a:solidFill>
              <a:schemeClr val="accent3">
                <a:lumMod val="50000"/>
              </a:schemeClr>
            </a:solidFill>
          </a:endParaRPr>
        </a:p>
      </dgm:t>
    </dgm:pt>
    <dgm:pt modelId="{235BC0C8-FFDE-41E3-A214-92C09E1EBC84}" type="parTrans" cxnId="{D4DF6788-9961-4FD7-B3B5-ABD6BD1A967E}">
      <dgm:prSet/>
      <dgm:spPr/>
      <dgm:t>
        <a:bodyPr/>
        <a:lstStyle/>
        <a:p>
          <a:endParaRPr lang="ru-RU"/>
        </a:p>
      </dgm:t>
    </dgm:pt>
    <dgm:pt modelId="{187B48F6-9A83-4F0B-93FF-83AED6E84FEE}" type="sibTrans" cxnId="{D4DF6788-9961-4FD7-B3B5-ABD6BD1A967E}">
      <dgm:prSet/>
      <dgm:spPr/>
      <dgm:t>
        <a:bodyPr/>
        <a:lstStyle/>
        <a:p>
          <a:endParaRPr lang="ru-RU"/>
        </a:p>
      </dgm:t>
    </dgm:pt>
    <dgm:pt modelId="{5ABEAF47-B6A5-4E6B-861F-81D4F4BF23E9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accent2">
                  <a:lumMod val="50000"/>
                </a:schemeClr>
              </a:solidFill>
            </a:rPr>
            <a:t>Казки до мовленнєвих органів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05625CE4-6FC3-4A89-B9EB-2EA1FB24BC22}" type="parTrans" cxnId="{DFC2E346-4161-4AD8-ADF4-FF3F1F15A8E5}">
      <dgm:prSet/>
      <dgm:spPr/>
      <dgm:t>
        <a:bodyPr/>
        <a:lstStyle/>
        <a:p>
          <a:endParaRPr lang="ru-RU"/>
        </a:p>
      </dgm:t>
    </dgm:pt>
    <dgm:pt modelId="{412F4D96-5448-4E6F-BE81-EE4752F90966}" type="sibTrans" cxnId="{DFC2E346-4161-4AD8-ADF4-FF3F1F15A8E5}">
      <dgm:prSet/>
      <dgm:spPr/>
      <dgm:t>
        <a:bodyPr/>
        <a:lstStyle/>
        <a:p>
          <a:endParaRPr lang="ru-RU"/>
        </a:p>
      </dgm:t>
    </dgm:pt>
    <dgm:pt modelId="{E5F9BC7F-6BBC-44F9-B768-A3841885ABC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Віршики до картинок</a:t>
          </a:r>
          <a:endParaRPr lang="ru-RU" sz="2400" b="1" dirty="0">
            <a:solidFill>
              <a:srgbClr val="C00000"/>
            </a:solidFill>
          </a:endParaRPr>
        </a:p>
      </dgm:t>
    </dgm:pt>
    <dgm:pt modelId="{BE76C482-B7A9-47E9-A1FE-D08263B2158C}" type="parTrans" cxnId="{36135635-B0D4-460E-9F19-221CC86B8770}">
      <dgm:prSet/>
      <dgm:spPr/>
      <dgm:t>
        <a:bodyPr/>
        <a:lstStyle/>
        <a:p>
          <a:endParaRPr lang="ru-RU"/>
        </a:p>
      </dgm:t>
    </dgm:pt>
    <dgm:pt modelId="{AF856697-1147-4F55-B190-81CF0A5AE7D4}" type="sibTrans" cxnId="{36135635-B0D4-460E-9F19-221CC86B8770}">
      <dgm:prSet/>
      <dgm:spPr/>
      <dgm:t>
        <a:bodyPr/>
        <a:lstStyle/>
        <a:p>
          <a:endParaRPr lang="ru-RU"/>
        </a:p>
      </dgm:t>
    </dgm:pt>
    <dgm:pt modelId="{9283A9FE-772C-4295-9069-FD6D6F668F6B}" type="pres">
      <dgm:prSet presAssocID="{2BBE5A5B-70D6-4953-9104-24EFB6AFAE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22BC84-2AF0-4722-9D24-E0B7FA1A188B}" type="pres">
      <dgm:prSet presAssocID="{4FECB5AD-67D5-4ACE-AA76-A9EA149EB75A}" presName="centerShape" presStyleLbl="node0" presStyleIdx="0" presStyleCnt="1"/>
      <dgm:spPr/>
      <dgm:t>
        <a:bodyPr/>
        <a:lstStyle/>
        <a:p>
          <a:endParaRPr lang="ru-RU"/>
        </a:p>
      </dgm:t>
    </dgm:pt>
    <dgm:pt modelId="{8E24BC36-D0E6-4689-91E7-4931DEB01A98}" type="pres">
      <dgm:prSet presAssocID="{283DA548-2408-4AAB-909C-8ED9FA6B9360}" presName="Name9" presStyleLbl="parChTrans1D2" presStyleIdx="0" presStyleCnt="4"/>
      <dgm:spPr/>
      <dgm:t>
        <a:bodyPr/>
        <a:lstStyle/>
        <a:p>
          <a:endParaRPr lang="ru-RU"/>
        </a:p>
      </dgm:t>
    </dgm:pt>
    <dgm:pt modelId="{2F0D0394-F2F8-49BE-BF21-8776428E363C}" type="pres">
      <dgm:prSet presAssocID="{283DA548-2408-4AAB-909C-8ED9FA6B936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EB8B4FA-9E9E-4B49-B9EC-C1B402CF7EF6}" type="pres">
      <dgm:prSet presAssocID="{1D20990C-F140-4160-9006-3D480F5E560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D4087-54CD-4335-ACDE-5B43B8D428B2}" type="pres">
      <dgm:prSet presAssocID="{235BC0C8-FFDE-41E3-A214-92C09E1EBC84}" presName="Name9" presStyleLbl="parChTrans1D2" presStyleIdx="1" presStyleCnt="4"/>
      <dgm:spPr/>
      <dgm:t>
        <a:bodyPr/>
        <a:lstStyle/>
        <a:p>
          <a:endParaRPr lang="ru-RU"/>
        </a:p>
      </dgm:t>
    </dgm:pt>
    <dgm:pt modelId="{9317FE9C-54F9-4C36-8F8B-6C45F2B4E3D5}" type="pres">
      <dgm:prSet presAssocID="{235BC0C8-FFDE-41E3-A214-92C09E1EBC8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4CB5176-F368-4718-9300-BEDB6DF2A85A}" type="pres">
      <dgm:prSet presAssocID="{6D6CBB40-7AD5-45A4-8E6E-5892FF9A66B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1FCE9-358B-46D9-98E4-B4E38C6CD5F8}" type="pres">
      <dgm:prSet presAssocID="{05625CE4-6FC3-4A89-B9EB-2EA1FB24BC22}" presName="Name9" presStyleLbl="parChTrans1D2" presStyleIdx="2" presStyleCnt="4"/>
      <dgm:spPr/>
      <dgm:t>
        <a:bodyPr/>
        <a:lstStyle/>
        <a:p>
          <a:endParaRPr lang="ru-RU"/>
        </a:p>
      </dgm:t>
    </dgm:pt>
    <dgm:pt modelId="{6780DF32-3DEF-442F-8668-657C31E03D22}" type="pres">
      <dgm:prSet presAssocID="{05625CE4-6FC3-4A89-B9EB-2EA1FB24BC2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8FA930D3-9EBA-4201-B37F-7103E854A397}" type="pres">
      <dgm:prSet presAssocID="{5ABEAF47-B6A5-4E6B-861F-81D4F4BF23E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C2874-0E91-4640-AF88-7F85C3567449}" type="pres">
      <dgm:prSet presAssocID="{BE76C482-B7A9-47E9-A1FE-D08263B2158C}" presName="Name9" presStyleLbl="parChTrans1D2" presStyleIdx="3" presStyleCnt="4"/>
      <dgm:spPr/>
      <dgm:t>
        <a:bodyPr/>
        <a:lstStyle/>
        <a:p>
          <a:endParaRPr lang="ru-RU"/>
        </a:p>
      </dgm:t>
    </dgm:pt>
    <dgm:pt modelId="{E1828EF5-0154-420D-B781-5CD48DA77239}" type="pres">
      <dgm:prSet presAssocID="{BE76C482-B7A9-47E9-A1FE-D08263B2158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4E36528C-43C3-476E-AA7B-79CBD874C5D3}" type="pres">
      <dgm:prSet presAssocID="{E5F9BC7F-6BBC-44F9-B768-A3841885AB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9689CA-814A-4EF4-994A-9804081848BC}" type="presOf" srcId="{BE76C482-B7A9-47E9-A1FE-D08263B2158C}" destId="{E1828EF5-0154-420D-B781-5CD48DA77239}" srcOrd="1" destOrd="0" presId="urn:microsoft.com/office/officeart/2005/8/layout/radial1"/>
    <dgm:cxn modelId="{8AA161B7-C381-4702-8638-C6814E6B05EA}" type="presOf" srcId="{283DA548-2408-4AAB-909C-8ED9FA6B9360}" destId="{8E24BC36-D0E6-4689-91E7-4931DEB01A98}" srcOrd="0" destOrd="0" presId="urn:microsoft.com/office/officeart/2005/8/layout/radial1"/>
    <dgm:cxn modelId="{F6469C6E-80CE-4015-9165-D9DA42A347F1}" type="presOf" srcId="{4FECB5AD-67D5-4ACE-AA76-A9EA149EB75A}" destId="{2522BC84-2AF0-4722-9D24-E0B7FA1A188B}" srcOrd="0" destOrd="0" presId="urn:microsoft.com/office/officeart/2005/8/layout/radial1"/>
    <dgm:cxn modelId="{5512F4C7-B42F-4B19-8F6F-7754CCE73861}" srcId="{4FECB5AD-67D5-4ACE-AA76-A9EA149EB75A}" destId="{1D20990C-F140-4160-9006-3D480F5E5607}" srcOrd="0" destOrd="0" parTransId="{283DA548-2408-4AAB-909C-8ED9FA6B9360}" sibTransId="{686F0D16-ED63-4260-9232-A008DA9EFD82}"/>
    <dgm:cxn modelId="{A2C5E6C9-3673-471F-B72D-880E93E65986}" type="presOf" srcId="{235BC0C8-FFDE-41E3-A214-92C09E1EBC84}" destId="{6E5D4087-54CD-4335-ACDE-5B43B8D428B2}" srcOrd="0" destOrd="0" presId="urn:microsoft.com/office/officeart/2005/8/layout/radial1"/>
    <dgm:cxn modelId="{6B86307B-8FAB-49D1-B2F8-C735DE393B69}" type="presOf" srcId="{6D6CBB40-7AD5-45A4-8E6E-5892FF9A66B2}" destId="{94CB5176-F368-4718-9300-BEDB6DF2A85A}" srcOrd="0" destOrd="0" presId="urn:microsoft.com/office/officeart/2005/8/layout/radial1"/>
    <dgm:cxn modelId="{2214088D-F3FF-4EE5-9D35-B814188A596B}" type="presOf" srcId="{235BC0C8-FFDE-41E3-A214-92C09E1EBC84}" destId="{9317FE9C-54F9-4C36-8F8B-6C45F2B4E3D5}" srcOrd="1" destOrd="0" presId="urn:microsoft.com/office/officeart/2005/8/layout/radial1"/>
    <dgm:cxn modelId="{7E99BA90-DF29-425A-A9AB-99D2480D7D95}" type="presOf" srcId="{05625CE4-6FC3-4A89-B9EB-2EA1FB24BC22}" destId="{6780DF32-3DEF-442F-8668-657C31E03D22}" srcOrd="1" destOrd="0" presId="urn:microsoft.com/office/officeart/2005/8/layout/radial1"/>
    <dgm:cxn modelId="{76BDC17B-2E64-4907-A4C6-6724D621F063}" type="presOf" srcId="{BE76C482-B7A9-47E9-A1FE-D08263B2158C}" destId="{393C2874-0E91-4640-AF88-7F85C3567449}" srcOrd="0" destOrd="0" presId="urn:microsoft.com/office/officeart/2005/8/layout/radial1"/>
    <dgm:cxn modelId="{9D1D0E4A-7F86-41B5-8730-DE855355DC53}" type="presOf" srcId="{1D20990C-F140-4160-9006-3D480F5E5607}" destId="{AEB8B4FA-9E9E-4B49-B9EC-C1B402CF7EF6}" srcOrd="0" destOrd="0" presId="urn:microsoft.com/office/officeart/2005/8/layout/radial1"/>
    <dgm:cxn modelId="{DFC2E346-4161-4AD8-ADF4-FF3F1F15A8E5}" srcId="{4FECB5AD-67D5-4ACE-AA76-A9EA149EB75A}" destId="{5ABEAF47-B6A5-4E6B-861F-81D4F4BF23E9}" srcOrd="2" destOrd="0" parTransId="{05625CE4-6FC3-4A89-B9EB-2EA1FB24BC22}" sibTransId="{412F4D96-5448-4E6F-BE81-EE4752F90966}"/>
    <dgm:cxn modelId="{52377305-5448-4C1B-BB86-8DBF23D3DA17}" type="presOf" srcId="{5ABEAF47-B6A5-4E6B-861F-81D4F4BF23E9}" destId="{8FA930D3-9EBA-4201-B37F-7103E854A397}" srcOrd="0" destOrd="0" presId="urn:microsoft.com/office/officeart/2005/8/layout/radial1"/>
    <dgm:cxn modelId="{D4DF6788-9961-4FD7-B3B5-ABD6BD1A967E}" srcId="{4FECB5AD-67D5-4ACE-AA76-A9EA149EB75A}" destId="{6D6CBB40-7AD5-45A4-8E6E-5892FF9A66B2}" srcOrd="1" destOrd="0" parTransId="{235BC0C8-FFDE-41E3-A214-92C09E1EBC84}" sibTransId="{187B48F6-9A83-4F0B-93FF-83AED6E84FEE}"/>
    <dgm:cxn modelId="{54E6E294-F385-4BD2-B9CE-213A53BABEB1}" type="presOf" srcId="{05625CE4-6FC3-4A89-B9EB-2EA1FB24BC22}" destId="{BFA1FCE9-358B-46D9-98E4-B4E38C6CD5F8}" srcOrd="0" destOrd="0" presId="urn:microsoft.com/office/officeart/2005/8/layout/radial1"/>
    <dgm:cxn modelId="{3DF6EF40-7059-4D8A-AD0E-C7786BDD31B1}" type="presOf" srcId="{283DA548-2408-4AAB-909C-8ED9FA6B9360}" destId="{2F0D0394-F2F8-49BE-BF21-8776428E363C}" srcOrd="1" destOrd="0" presId="urn:microsoft.com/office/officeart/2005/8/layout/radial1"/>
    <dgm:cxn modelId="{36135635-B0D4-460E-9F19-221CC86B8770}" srcId="{4FECB5AD-67D5-4ACE-AA76-A9EA149EB75A}" destId="{E5F9BC7F-6BBC-44F9-B768-A3841885ABC5}" srcOrd="3" destOrd="0" parTransId="{BE76C482-B7A9-47E9-A1FE-D08263B2158C}" sibTransId="{AF856697-1147-4F55-B190-81CF0A5AE7D4}"/>
    <dgm:cxn modelId="{634A2CEF-23EE-4C0B-BF18-BDE4339B7CBB}" srcId="{2BBE5A5B-70D6-4953-9104-24EFB6AFAE5D}" destId="{4FECB5AD-67D5-4ACE-AA76-A9EA149EB75A}" srcOrd="0" destOrd="0" parTransId="{4E26D3AA-8A85-4106-B410-5B521D716D0A}" sibTransId="{56F376FE-0604-4EC6-8167-C635D0324949}"/>
    <dgm:cxn modelId="{47853A97-35D6-492E-99A7-C25F922BCBF1}" type="presOf" srcId="{E5F9BC7F-6BBC-44F9-B768-A3841885ABC5}" destId="{4E36528C-43C3-476E-AA7B-79CBD874C5D3}" srcOrd="0" destOrd="0" presId="urn:microsoft.com/office/officeart/2005/8/layout/radial1"/>
    <dgm:cxn modelId="{F6FDC63D-13F1-4CE5-B069-F9AA90C86AF4}" type="presOf" srcId="{2BBE5A5B-70D6-4953-9104-24EFB6AFAE5D}" destId="{9283A9FE-772C-4295-9069-FD6D6F668F6B}" srcOrd="0" destOrd="0" presId="urn:microsoft.com/office/officeart/2005/8/layout/radial1"/>
    <dgm:cxn modelId="{9BFA465F-DB3C-4329-86DD-16254C7B1588}" type="presParOf" srcId="{9283A9FE-772C-4295-9069-FD6D6F668F6B}" destId="{2522BC84-2AF0-4722-9D24-E0B7FA1A188B}" srcOrd="0" destOrd="0" presId="urn:microsoft.com/office/officeart/2005/8/layout/radial1"/>
    <dgm:cxn modelId="{372D0134-F4DF-487B-8E1B-2352514ED186}" type="presParOf" srcId="{9283A9FE-772C-4295-9069-FD6D6F668F6B}" destId="{8E24BC36-D0E6-4689-91E7-4931DEB01A98}" srcOrd="1" destOrd="0" presId="urn:microsoft.com/office/officeart/2005/8/layout/radial1"/>
    <dgm:cxn modelId="{1E2673F5-E442-401A-A8D2-8B635BBF155F}" type="presParOf" srcId="{8E24BC36-D0E6-4689-91E7-4931DEB01A98}" destId="{2F0D0394-F2F8-49BE-BF21-8776428E363C}" srcOrd="0" destOrd="0" presId="urn:microsoft.com/office/officeart/2005/8/layout/radial1"/>
    <dgm:cxn modelId="{BC023562-FF44-450D-8B37-DA671FED4099}" type="presParOf" srcId="{9283A9FE-772C-4295-9069-FD6D6F668F6B}" destId="{AEB8B4FA-9E9E-4B49-B9EC-C1B402CF7EF6}" srcOrd="2" destOrd="0" presId="urn:microsoft.com/office/officeart/2005/8/layout/radial1"/>
    <dgm:cxn modelId="{66F5279A-E55E-448D-A03F-9A5FABF650F1}" type="presParOf" srcId="{9283A9FE-772C-4295-9069-FD6D6F668F6B}" destId="{6E5D4087-54CD-4335-ACDE-5B43B8D428B2}" srcOrd="3" destOrd="0" presId="urn:microsoft.com/office/officeart/2005/8/layout/radial1"/>
    <dgm:cxn modelId="{3C12EDD1-097E-4364-8A9E-7E201FBBC9D3}" type="presParOf" srcId="{6E5D4087-54CD-4335-ACDE-5B43B8D428B2}" destId="{9317FE9C-54F9-4C36-8F8B-6C45F2B4E3D5}" srcOrd="0" destOrd="0" presId="urn:microsoft.com/office/officeart/2005/8/layout/radial1"/>
    <dgm:cxn modelId="{0D085676-D435-4840-B299-841375420878}" type="presParOf" srcId="{9283A9FE-772C-4295-9069-FD6D6F668F6B}" destId="{94CB5176-F368-4718-9300-BEDB6DF2A85A}" srcOrd="4" destOrd="0" presId="urn:microsoft.com/office/officeart/2005/8/layout/radial1"/>
    <dgm:cxn modelId="{A0D3C9E1-D733-405C-ACF0-25B852632A9E}" type="presParOf" srcId="{9283A9FE-772C-4295-9069-FD6D6F668F6B}" destId="{BFA1FCE9-358B-46D9-98E4-B4E38C6CD5F8}" srcOrd="5" destOrd="0" presId="urn:microsoft.com/office/officeart/2005/8/layout/radial1"/>
    <dgm:cxn modelId="{24437683-CB00-4B0A-8E0F-38146D50EBFF}" type="presParOf" srcId="{BFA1FCE9-358B-46D9-98E4-B4E38C6CD5F8}" destId="{6780DF32-3DEF-442F-8668-657C31E03D22}" srcOrd="0" destOrd="0" presId="urn:microsoft.com/office/officeart/2005/8/layout/radial1"/>
    <dgm:cxn modelId="{8CDAF54E-67FA-4906-8A6E-B7650CF1C304}" type="presParOf" srcId="{9283A9FE-772C-4295-9069-FD6D6F668F6B}" destId="{8FA930D3-9EBA-4201-B37F-7103E854A397}" srcOrd="6" destOrd="0" presId="urn:microsoft.com/office/officeart/2005/8/layout/radial1"/>
    <dgm:cxn modelId="{A8AC3916-CF4D-4AA5-9CF6-6125CEC3D885}" type="presParOf" srcId="{9283A9FE-772C-4295-9069-FD6D6F668F6B}" destId="{393C2874-0E91-4640-AF88-7F85C3567449}" srcOrd="7" destOrd="0" presId="urn:microsoft.com/office/officeart/2005/8/layout/radial1"/>
    <dgm:cxn modelId="{6376973F-91C8-45CC-B02A-30CF28D44012}" type="presParOf" srcId="{393C2874-0E91-4640-AF88-7F85C3567449}" destId="{E1828EF5-0154-420D-B781-5CD48DA77239}" srcOrd="0" destOrd="0" presId="urn:microsoft.com/office/officeart/2005/8/layout/radial1"/>
    <dgm:cxn modelId="{DFB0047F-E6FC-48DE-93FF-C706D4A69D81}" type="presParOf" srcId="{9283A9FE-772C-4295-9069-FD6D6F668F6B}" destId="{4E36528C-43C3-476E-AA7B-79CBD874C5D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2BC84-2AF0-4722-9D24-E0B7FA1A188B}">
      <dsp:nvSpPr>
        <dsp:cNvPr id="0" name=""/>
        <dsp:cNvSpPr/>
      </dsp:nvSpPr>
      <dsp:spPr>
        <a:xfrm>
          <a:off x="3628418" y="2485418"/>
          <a:ext cx="1887163" cy="18871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</a:rPr>
            <a:t>Артикуляційна  гімнастика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3904787" y="2761787"/>
        <a:ext cx="1334425" cy="1334425"/>
      </dsp:txXfrm>
    </dsp:sp>
    <dsp:sp modelId="{8E24BC36-D0E6-4689-91E7-4931DEB01A98}">
      <dsp:nvSpPr>
        <dsp:cNvPr id="0" name=""/>
        <dsp:cNvSpPr/>
      </dsp:nvSpPr>
      <dsp:spPr>
        <a:xfrm rot="16200000">
          <a:off x="4286776" y="2181620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57738" y="2185933"/>
        <a:ext cx="28522" cy="28522"/>
      </dsp:txXfrm>
    </dsp:sp>
    <dsp:sp modelId="{AEB8B4FA-9E9E-4B49-B9EC-C1B402CF7EF6}">
      <dsp:nvSpPr>
        <dsp:cNvPr id="0" name=""/>
        <dsp:cNvSpPr/>
      </dsp:nvSpPr>
      <dsp:spPr>
        <a:xfrm>
          <a:off x="3628418" y="27808"/>
          <a:ext cx="1887163" cy="18871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2">
                  <a:lumMod val="50000"/>
                </a:schemeClr>
              </a:solidFill>
            </a:rPr>
            <a:t>Картинки-символи</a:t>
          </a:r>
          <a:endParaRPr lang="ru-RU" sz="2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904787" y="304177"/>
        <a:ext cx="1334425" cy="1334425"/>
      </dsp:txXfrm>
    </dsp:sp>
    <dsp:sp modelId="{6E5D4087-54CD-4335-ACDE-5B43B8D428B2}">
      <dsp:nvSpPr>
        <dsp:cNvPr id="0" name=""/>
        <dsp:cNvSpPr/>
      </dsp:nvSpPr>
      <dsp:spPr>
        <a:xfrm>
          <a:off x="5515581" y="3410425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86543" y="3414738"/>
        <a:ext cx="28522" cy="28522"/>
      </dsp:txXfrm>
    </dsp:sp>
    <dsp:sp modelId="{94CB5176-F368-4718-9300-BEDB6DF2A85A}">
      <dsp:nvSpPr>
        <dsp:cNvPr id="0" name=""/>
        <dsp:cNvSpPr/>
      </dsp:nvSpPr>
      <dsp:spPr>
        <a:xfrm>
          <a:off x="6086028" y="2485418"/>
          <a:ext cx="1887163" cy="188716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err="1" smtClean="0">
              <a:solidFill>
                <a:schemeClr val="accent3">
                  <a:lumMod val="50000"/>
                </a:schemeClr>
              </a:solidFill>
            </a:rPr>
            <a:t>Біоенергопластика</a:t>
          </a:r>
          <a:endParaRPr lang="ru-RU" sz="23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362397" y="2761787"/>
        <a:ext cx="1334425" cy="1334425"/>
      </dsp:txXfrm>
    </dsp:sp>
    <dsp:sp modelId="{BFA1FCE9-358B-46D9-98E4-B4E38C6CD5F8}">
      <dsp:nvSpPr>
        <dsp:cNvPr id="0" name=""/>
        <dsp:cNvSpPr/>
      </dsp:nvSpPr>
      <dsp:spPr>
        <a:xfrm rot="5400000">
          <a:off x="4286776" y="4639230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57738" y="4643543"/>
        <a:ext cx="28522" cy="28522"/>
      </dsp:txXfrm>
    </dsp:sp>
    <dsp:sp modelId="{8FA930D3-9EBA-4201-B37F-7103E854A397}">
      <dsp:nvSpPr>
        <dsp:cNvPr id="0" name=""/>
        <dsp:cNvSpPr/>
      </dsp:nvSpPr>
      <dsp:spPr>
        <a:xfrm>
          <a:off x="3628418" y="4943028"/>
          <a:ext cx="1887163" cy="1887163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accent2">
                  <a:lumMod val="50000"/>
                </a:schemeClr>
              </a:solidFill>
            </a:rPr>
            <a:t>Казки до мовленнєвих органів</a:t>
          </a:r>
          <a:endParaRPr lang="ru-RU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904787" y="5219397"/>
        <a:ext cx="1334425" cy="1334425"/>
      </dsp:txXfrm>
    </dsp:sp>
    <dsp:sp modelId="{393C2874-0E91-4640-AF88-7F85C3567449}">
      <dsp:nvSpPr>
        <dsp:cNvPr id="0" name=""/>
        <dsp:cNvSpPr/>
      </dsp:nvSpPr>
      <dsp:spPr>
        <a:xfrm rot="10800000">
          <a:off x="3057971" y="3410425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28933" y="3414738"/>
        <a:ext cx="28522" cy="28522"/>
      </dsp:txXfrm>
    </dsp:sp>
    <dsp:sp modelId="{4E36528C-43C3-476E-AA7B-79CBD874C5D3}">
      <dsp:nvSpPr>
        <dsp:cNvPr id="0" name=""/>
        <dsp:cNvSpPr/>
      </dsp:nvSpPr>
      <dsp:spPr>
        <a:xfrm>
          <a:off x="1170808" y="2485418"/>
          <a:ext cx="1887163" cy="188716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Віршики до картинок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1447177" y="2761787"/>
        <a:ext cx="1334425" cy="1334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76;&#1088;&#1091;&#1079;&#1100;%20&#1089;&#1077;&#1084;&#1080;&#1085;&#1072;&#1088;\2%20&#1072;&#1088;&#1090;&#1080;&#1082;&#1091;&#1083;&#1103;&#1094;%20&#1075;&#1110;&#1084;&#1085;&#1072;&#1089;&#1090;'%20(online-video-cutter.com)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.ADMIN\&#1056;&#1072;&#1073;&#1086;&#1095;&#1080;&#1081;%20&#1089;&#1090;&#1086;&#1083;\&#1076;&#1088;&#1091;&#1079;&#1100;%20&#1089;&#1077;&#1084;&#1080;&#1085;&#1072;&#1088;\Neizvestnyy-ispolnitel_--OChEN_-VESELAYa-SMEShNAYa-PESENKA-PRO-DRUZhBU-detskaya(muzofon.com).mp3" TargetMode="Externa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Ocy;&amp;bcy;&amp;ocy;&amp;icy; &amp;scy;&amp;tcy;&amp;icy;&amp;lcy;&amp;icy;&amp;zcy;&amp;ocy;&amp;vcy;&amp;acy;&amp;ncy;&amp;ncy;&amp;ycy;&amp;iecy; &amp;pcy;&amp;ocy;&amp;dcy; &amp;vcy;&amp;iecy;&amp;kcy;&amp;tcy;&amp;ocy;&amp;rcy; - &amp;Scy;&amp;iecy;&amp;mcy;&amp;softcy;&amp;yacy; (118 &amp;ocy;&amp;bcy;&amp;ocy;&amp;iecy;&amp;vcy;) &quot; &amp;Kcy;&amp;rcy;&amp;acy;&amp;scy;&amp;icy;&amp;vcy;&amp;ycy;&amp;iecy; &amp;kcy;&amp;acy;&amp;rcy;&amp;tcy;&amp;icy;&amp;ncy;&amp;kcy;&amp;icy;, &amp;Ocy;&amp;bcy;&amp;ocy;&amp;icy; &amp;dcy;&amp;lcy;&amp;yacy; &amp;rcy;&amp;acy;&amp;bcy;&amp;ocy;&amp;chcy;&amp;iecy;&amp;gcy;&amp;ocy; &amp;scy;&amp;tcy;&amp;ocy;&amp;lcy;&amp;acy;, &amp;Kcy;&amp;acy;&amp;rcy;&amp;tcy;&amp;icy;&amp;ncy;&amp;kcy;&amp;icy; &amp;ncy;&amp;acy; &amp;rcy;&amp;acy;&amp;bcy;&amp;ocy;&amp;chcy;&amp;icy;&amp;jcy; &amp;scy;&amp;tcy;&amp;ocy;&amp;lcy;, &amp;Kcy;&amp;rcy;&amp;acy;&amp;scy;&amp;i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42437" y="260648"/>
            <a:ext cx="74057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словами Всесвітньої організації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охорони здоров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`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я,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20% народжених дітей –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мовно здорові…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284984"/>
            <a:ext cx="4896544" cy="304698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C00000"/>
                </a:solidFill>
                <a:latin typeface="Monotype Corsiva" pitchFamily="66" charset="0"/>
              </a:rPr>
              <a:t>“Кожен</a:t>
            </a:r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з нас прийшов на білий світ </a:t>
            </a:r>
            <a:r>
              <a:rPr lang="uk-UA" sz="3200" b="1" dirty="0" err="1" smtClean="0">
                <a:solidFill>
                  <a:srgbClr val="C00000"/>
                </a:solidFill>
                <a:latin typeface="Monotype Corsiva" pitchFamily="66" charset="0"/>
              </a:rPr>
              <a:t>пізнать</a:t>
            </a:r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його, приховане – відкрити, знань, мудрості </a:t>
            </a:r>
            <a:r>
              <a:rPr lang="uk-UA" sz="3200" b="1" dirty="0" err="1" smtClean="0">
                <a:solidFill>
                  <a:srgbClr val="C00000"/>
                </a:solidFill>
                <a:latin typeface="Monotype Corsiva" pitchFamily="66" charset="0"/>
              </a:rPr>
              <a:t>добуть</a:t>
            </a:r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 та перш за все повинні ми навчитися говорити…”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amp;Scy;&amp;vcy;&amp;ocy;&amp;bcy;&amp;ocy;&amp;dcy;&amp;ncy;&amp;ycy;&amp;iecy; &amp;ocy;&amp;bcy;&amp;ocy;&amp;icy; &amp;fcy;&amp;ocy;&amp;tcy;&amp;ocy;&amp;gcy;&amp;rcy;&amp;acy;&amp;fcy;&amp;icy;&amp;icy; &amp;pcy;&amp;ocy;&amp;lcy;&amp;ncy;&amp;ocy;&amp;gcy;&amp;ocy; &amp;rcy;&amp;acy;&amp;zcy;&amp;mcy;&amp;iecy;&amp;rcy;&amp;acy; &amp;zcy;&amp;acy;&amp;gcy;&amp;rcy;&amp;ucy;&amp;zcy;&amp;kcy;&amp;icy; HD &amp;ocy;&amp;bcy;&amp;ocy;&amp;iecy;&amp;vcy; &amp;Mcy;&amp;yucy;&amp;ncy;&amp;khcy;&amp;iecy;&amp;ncy;&amp;scy;&amp;kcy;&amp;ocy;&amp;jcy; &amp;Bcy;&amp;acy;&amp;vcy;&amp;acy;&amp;rcy;&amp;icy;&amp;icy; Rib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3529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Самомасаж обличчя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Ми долоньки розтираємо, свої ручки зігріваємо.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Потім личко умиваємо — так ми втому всю знімаємо.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Щічки злегка розминаємо, щоби надувалися.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Губки також розминаємо, щоби посміхалися. 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А тепер давай пограємо: кути рота піднімаємо.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Нижню губу покусаємо,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верхню губу покусаємо.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Щічки, мов кульки, ми надимаємо, але у небо, </a:t>
            </a:r>
            <a:r>
              <a:rPr lang="uk-UA" b="1" dirty="0" err="1" smtClean="0">
                <a:solidFill>
                  <a:schemeClr val="accent3">
                    <a:lumMod val="50000"/>
                  </a:schemeClr>
                </a:solidFill>
              </a:rPr>
              <a:t>цур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, не злітаємо!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Язик сховався під губою — його знайдемо ми з тобою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Відтягнемо підборіддя і пощипаємо.                                                            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" name="Рисунок 8" descr="сканер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96576"/>
            <a:ext cx="5400600" cy="3661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&amp;Icy;&amp;lcy;&amp;lcy;&amp;yucy;&amp;scy;&amp;tcy;&amp;rcy;&amp;acy;&amp;tscy;&amp;icy;&amp;yacy; 6 &amp;icy;&amp;zcy; 33 &amp;dcy;&amp;lcy;&amp;yacy; &amp;Acy;&amp;rcy;&amp;tcy;&amp;icy;&amp;kcy;&amp;ucy;&amp;lcy;&amp;yacy;&amp;tscy;&amp;icy;&amp;ocy;&amp;ncy;&amp;ncy;&amp;acy;&amp;yacy; &amp;gcy;&amp;icy;&amp;mcy;&amp;ncy;&amp;acy;&amp;scy;&amp;tcy;&amp;icy;&amp;kcy;&amp;acy; - &amp;IEcy;&amp;lcy;&amp;iecy;&amp;ncy;&amp;acy; &amp;Kcy;&amp;ocy;&amp;scy;&amp;icy;&amp;ncy;&amp;ocy;&amp;vcy;&amp;acy; &amp;Lcy;&amp;acy;&amp;bcy;&amp;icy;&amp;rcy;&amp;icy;&amp;ncy;&amp;tcy; - &amp;kcy;&amp;ncy;&amp;icy;&amp;gcy;&amp;icy;. &amp;Icy;&amp;scy;&amp;tcy;&amp;ocy;&amp;chcy;&amp;ncy;&amp;icy;&amp;kcy;: LyakaL"/>
          <p:cNvPicPr>
            <a:picLocks noChangeAspect="1" noChangeArrowheads="1"/>
          </p:cNvPicPr>
          <p:nvPr/>
        </p:nvPicPr>
        <p:blipFill>
          <a:blip r:embed="rId2" cstate="print"/>
          <a:srcRect b="7470"/>
          <a:stretch>
            <a:fillRect/>
          </a:stretch>
        </p:blipFill>
        <p:spPr bwMode="auto">
          <a:xfrm>
            <a:off x="0" y="0"/>
            <a:ext cx="4795804" cy="6669359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619672" y="188640"/>
            <a:ext cx="3168352" cy="20162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7824" y="2276872"/>
            <a:ext cx="158417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916832"/>
            <a:ext cx="158417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&amp;Gcy;&amp;icy;&amp;mcy;&amp;ncy;&amp;acy;&amp;scy;&amp;tcy;&amp;icy;&amp;kcy;&amp;acy; &amp;dcy;&amp;lcy;&amp;yacy; &amp;rcy;&amp;acy;&amp;zcy;&amp;vcy;&amp;icy;&amp;tcy;&amp;icy;&amp;yacy; &amp;rcy;&amp;iecy;&amp;chcy;&amp;icy; &quot; PuzKarapuz.org &amp;scy;&amp;kcy;&amp;acy;&amp;chcy;&amp;acy;&amp;tcy;&amp;softcy; &amp;dcy;&amp;lcy;&amp;yacy; &amp;dcy;&amp;iecy;&amp;tcy;&amp;iecy;&amp;jcy; &amp;icy; &amp;rcy;&amp;ocy;&amp;dcy;&amp;icy;&amp;tcy;&amp;iecy;&amp;lcy;&amp;iecy;&amp;jcy; &amp;rcy;&amp;acy;&amp;zcy;&amp;vcy;&amp;icy;&amp;vcy;&amp;acy;&amp;yucy;&amp;shchcy;&amp;icy;&amp;iecy; &amp;ocy;&amp;bcy;&amp;ucy;&amp;chcy;&amp;acy;&amp;yucy;&amp;shchcy;&amp;icy;&amp;iecy; &amp;mcy;&amp;ucy;&amp;lcy;&amp;softcy;&amp;tcy;&amp;fcy;&amp;icy;&amp;lcy;&amp;softcy;&amp;mcy;&amp;ycy; &amp;fcy;&amp;icy;&amp;lcy;&amp;softcy;&amp;mcy;&amp;ycy; &amp;icy;&amp;gcy;&amp;rcy;&amp;ycy; &amp;kcy;&amp;ncy;&amp;icy;&amp;gcy;&amp;icy;"/>
          <p:cNvPicPr>
            <a:picLocks noChangeAspect="1" noChangeArrowheads="1"/>
          </p:cNvPicPr>
          <p:nvPr/>
        </p:nvPicPr>
        <p:blipFill>
          <a:blip r:embed="rId3" cstate="print"/>
          <a:srcRect b="5372"/>
          <a:stretch>
            <a:fillRect/>
          </a:stretch>
        </p:blipFill>
        <p:spPr bwMode="auto">
          <a:xfrm>
            <a:off x="4788024" y="1"/>
            <a:ext cx="3145232" cy="436510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932040" y="260648"/>
            <a:ext cx="1944216" cy="11521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88224" y="1412776"/>
            <a:ext cx="1224136" cy="9361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427984" y="4005064"/>
            <a:ext cx="1152128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&amp;Acy;&amp;rcy;&amp;tcy;&amp;icy;&amp;kcy;&amp;ucy;&amp;lcy;&amp;yacy;&amp;tscy;&amp;icy;&amp;ocy;&amp;ncy;&amp;ncy;&amp;acy;&amp;yacy; &amp;gcy;&amp;icy;&amp;mcy;&amp;ncy;&amp;acy;&amp;scy;&amp;tcy;&amp;icy;&amp;kcy;&amp;acy; &amp;Bcy;&amp;acy;&amp;mcy;&amp;bcy;&amp;icy;&amp;n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293096"/>
            <a:ext cx="2726072" cy="2348880"/>
          </a:xfrm>
          <a:prstGeom prst="rect">
            <a:avLst/>
          </a:prstGeom>
          <a:noFill/>
        </p:spPr>
      </p:pic>
      <p:pic>
        <p:nvPicPr>
          <p:cNvPr id="11" name="Picture 4" descr="&amp;Acy;&amp;rcy;&amp;tcy;&amp;icy;&amp;kcy;&amp;ucy;&amp;lcy;&amp;yacy;&amp;tscy;&amp;icy;&amp;ocy;&amp;ncy;&amp;ncy;&amp;acy;&amp;yacy; &amp;gcy;&amp;icy;&amp;mcy;&amp;ncy;&amp;acy;&amp;scy;&amp;tcy;&amp;icy;&amp;kcy;&amp;acy; &amp;pcy;&amp;iecy;&amp;rcy;&amp;vcy;&amp;ycy;&amp;jcy; &amp;kcy;&amp;ocy;&amp;mcy;&amp;pcy;&amp;lcy;&amp;iecy;&amp;kcy;&amp;scy; (&amp;dcy;&amp;lcy;&amp;yacy; &amp;scy;&amp;vcy;&amp;icy;&amp;scy;&amp;tcy;&amp;yacy;&amp;shchcy;&amp;icy;&amp;khcy; &amp;zcy;&amp;vcy;&amp;ucy;&amp;kcy;&amp;ocy;&amp;vcy; &amp;scy;, &amp;zcy;, &amp;tscy;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365104"/>
            <a:ext cx="1448732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&amp;IEcy;&amp;lcy;&amp;iecy;&amp;ncy;&amp;acy; &amp;Acy;&amp;ncy;&amp;icy;&amp;shchcy;&amp;iecy;&amp;ncy;&amp;kcy;&amp;ocy;&amp;vcy;&amp;acy; &amp;Acy;&amp;rcy;&amp;tcy;&amp;icy;&amp;kcy;&amp;ucy;&amp;lcy;&amp;yacy;&amp;tscy;&amp;icy;&amp;ocy;&amp;ncy;&amp;ncy;&amp;acy;&amp;yacy; &amp;gcy;&amp;icy;&amp;mcy;&amp;ncy;&amp;acy;&amp;scy;&amp;tcy;&amp;icy;&amp;kcy;&amp;acy; &amp;dcy;&amp;lcy;&amp;yacy; &amp;rcy;&amp;acy;&amp;zcy;&amp;vcy;&amp;icy;&amp;tcy;&amp;icy;&amp;yacy; &amp;rcy;&amp;iecy;&amp;chcy;&amp;icy; &amp;dcy;&amp;ocy;&amp;shcy;&amp;kcy;&amp;ocy;&amp;lcy;&amp;softcy;&amp;ncy;&amp;icy;&amp;kcy;&amp;ocy;&amp;vcy; &amp;Pcy;&amp;rcy;&amp;iecy;&amp;dcy;&amp;icy;&amp;scy;&amp;lcy;&amp;ocy;&amp;vcy;&amp;icy;&amp;iecy;"/>
          <p:cNvPicPr>
            <a:picLocks noChangeAspect="1" noChangeArrowheads="1"/>
          </p:cNvPicPr>
          <p:nvPr/>
        </p:nvPicPr>
        <p:blipFill>
          <a:blip r:embed="rId2" cstate="print"/>
          <a:srcRect r="53932"/>
          <a:stretch>
            <a:fillRect/>
          </a:stretch>
        </p:blipFill>
        <p:spPr bwMode="auto">
          <a:xfrm>
            <a:off x="5148064" y="3212976"/>
            <a:ext cx="3534617" cy="3140968"/>
          </a:xfrm>
          <a:prstGeom prst="rect">
            <a:avLst/>
          </a:prstGeom>
          <a:noFill/>
        </p:spPr>
      </p:pic>
      <p:pic>
        <p:nvPicPr>
          <p:cNvPr id="16392" name="Picture 8" descr="&amp;IEcy;&amp;lcy;&amp;iecy;&amp;ncy;&amp;acy; &amp;Acy;&amp;ncy;&amp;icy;&amp;shchcy;&amp;iecy;&amp;ncy;&amp;kcy;&amp;ocy;&amp;vcy;&amp;acy; &amp;Acy;&amp;rcy;&amp;tcy;&amp;icy;&amp;kcy;&amp;ucy;&amp;lcy;&amp;yacy;&amp;tscy;&amp;icy;&amp;ocy;&amp;ncy;&amp;ncy;&amp;acy;&amp;yacy; &amp;gcy;&amp;icy;&amp;mcy;&amp;ncy;&amp;acy;&amp;scy;&amp;tcy;&amp;icy;&amp;kcy;&amp;acy; &amp;dcy;&amp;lcy;&amp;yacy; &amp;rcy;&amp;acy;&amp;zcy;&amp;vcy;&amp;icy;&amp;tcy;&amp;icy;&amp;yacy; &amp;rcy;&amp;iecy;&amp;chcy;&amp;icy; &amp;dcy;&amp;ocy;&amp;shcy;&amp;kcy;&amp;ocy;&amp;lcy;&amp;softcy;&amp;ncy;&amp;icy;&amp;kcy;&amp;ocy;&amp;vcy; &amp;Pcy;&amp;rcy;&amp;iecy;&amp;dcy;&amp;icy;&amp;scy;&amp;lcy;&amp;ocy;&amp;vcy;&amp;icy;&amp;iecy;"/>
          <p:cNvPicPr>
            <a:picLocks noChangeAspect="1" noChangeArrowheads="1"/>
          </p:cNvPicPr>
          <p:nvPr/>
        </p:nvPicPr>
        <p:blipFill>
          <a:blip r:embed="rId2" cstate="print"/>
          <a:srcRect l="56699"/>
          <a:stretch>
            <a:fillRect/>
          </a:stretch>
        </p:blipFill>
        <p:spPr bwMode="auto">
          <a:xfrm>
            <a:off x="539552" y="3145146"/>
            <a:ext cx="3168352" cy="2995430"/>
          </a:xfrm>
          <a:prstGeom prst="rect">
            <a:avLst/>
          </a:prstGeom>
          <a:noFill/>
        </p:spPr>
      </p:pic>
      <p:pic>
        <p:nvPicPr>
          <p:cNvPr id="16394" name="Picture 10" descr="&amp;Icy;&amp;Zcy;&amp;Ocy;&amp;Bcy;&amp;Rcy;&amp;IEcy;&amp;Tcy;&amp;IEcy;&amp;Ncy;&amp;Icy;&amp;IEcy; &amp;Gcy;&amp;IEcy;&amp;Ncy;&amp;Icy;&amp;Acy;&amp;Lcy;&amp;SOFTcy;&amp;Ncy;&amp;Ycy;&amp;KHcy; &amp;Vcy;&amp;IEcy;&amp;SHCHcy;&amp;IEcy;&amp;Jcy; - &amp;Ecy;&amp;tcy;&amp;ocy; &amp;icy;&amp;ncy;&amp;tcy;&amp;iecy;&amp;rcy;&amp;iecy;&amp;scy;&amp;ncy;&amp;ocy; - &amp;Ecy;&amp;tcy;&amp;ocy; &amp;icy;&amp;ncy;&amp;tcy;&amp;iecy;&amp;rcy;&amp;iecy;&amp;scy;&amp;ncy;&amp;ocy; - &amp;Kcy;&amp;acy;&amp;tcy;&amp;acy;&amp;lcy;&amp;ocy;&amp;gcy; &amp;scy;&amp;tcy;&amp;acy;&amp;tcy;&amp;iecy;&amp;jcy; - &amp;Scy;&amp;acy;&amp;jcy;&amp;tcy; &amp;kcy;&amp;lcy;&amp;acy;&amp;scy;&amp;scy;&amp;acy; &amp;Pcy;&amp;ucy;&amp;lcy;&amp;softcy;&amp;tcy;&amp;ucy;&amp;scy; &amp;Ocy;&amp;lcy;&amp;softcy;&amp;gcy;&amp;icy; &amp;Bcy;&amp;ocy;&amp;rcy;&amp;icy;&amp;scy;&amp;ocy;&amp;vcy;&amp;ncy;&amp;y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5"/>
            <a:ext cx="2088232" cy="2065029"/>
          </a:xfrm>
          <a:prstGeom prst="rect">
            <a:avLst/>
          </a:prstGeom>
          <a:noFill/>
        </p:spPr>
      </p:pic>
      <p:pic>
        <p:nvPicPr>
          <p:cNvPr id="16396" name="Picture 12" descr="&amp;Mcy;&amp;Pcy;&amp;Lcy; (&amp;scy;&amp;acy;&amp;pcy;&amp;iecy;&amp;rcy;&amp;ncy;&amp;acy;&amp;yacy; &amp;lcy;&amp;ocy;&amp;pcy;&amp;acy;&amp;tcy;&amp;acy;) &amp;vcy; &amp;mcy;&amp;acy;&amp;shcy;&amp;icy;&amp;ncy;&amp;iecy; - &amp;Kcy;&amp;lcy;&amp;ucy;&amp;bcy; &amp;lcy;&amp;yucy;&amp;bcy;&amp;icy;&amp;tcy;&amp;iecy;&amp;lcy;&amp;iecy;&amp;jcy; Chevrolet Lacetti/Cru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168352" cy="2526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&amp;Lcy;&amp;ocy;&amp;scy;&amp;kcy;&amp;ucy;&amp;tcy;&amp;ncy;&amp;ocy;&amp;iecy; &amp;shcy;&amp;icy;&amp;tcy;&amp;softcy;&amp;iecy; - &amp;Pcy;&amp;ocy;&amp;dcy;&amp;iecy;&amp;lcy;&amp;kcy;&amp;icy; &amp;icy;&amp;zcy; &amp;tcy;&amp;kcy;&amp;acy;&amp;ncy;&amp;icy; - &amp;Fcy;&amp;ocy;&amp;tcy;&amp;ocy; &amp;pcy;&amp;ocy; &amp;tcy;&amp;iecy;&amp;khcy;&amp;ncy;&amp;ocy;&amp;lcy;&amp;ocy;&amp;gcy;&amp;i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86000"/>
            <a:ext cx="5895975" cy="4572000"/>
          </a:xfrm>
          <a:prstGeom prst="rect">
            <a:avLst/>
          </a:prstGeom>
          <a:noFill/>
        </p:spPr>
      </p:pic>
      <p:pic>
        <p:nvPicPr>
          <p:cNvPr id="18440" name="Рисунок 12"/>
          <p:cNvPicPr>
            <a:picLocks noChangeAspect="1" noChangeArrowheads="1"/>
          </p:cNvPicPr>
          <p:nvPr/>
        </p:nvPicPr>
        <p:blipFill>
          <a:blip r:embed="rId3" cstate="print"/>
          <a:srcRect r="29304" b="41178"/>
          <a:stretch>
            <a:fillRect/>
          </a:stretch>
        </p:blipFill>
        <p:spPr bwMode="auto">
          <a:xfrm>
            <a:off x="2783740" y="0"/>
            <a:ext cx="628069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68" descr="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2038251" cy="238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66" descr="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1748061" cy="195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8"/>
          <p:cNvPicPr>
            <a:picLocks noChangeAspect="1" noChangeArrowheads="1"/>
          </p:cNvPicPr>
          <p:nvPr/>
        </p:nvPicPr>
        <p:blipFill>
          <a:blip r:embed="rId3" cstate="print"/>
          <a:srcRect t="22003" r="25466" b="62332"/>
          <a:stretch>
            <a:fillRect/>
          </a:stretch>
        </p:blipFill>
        <p:spPr bwMode="auto">
          <a:xfrm>
            <a:off x="2214938" y="404664"/>
            <a:ext cx="682155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148064" y="2060848"/>
            <a:ext cx="1080120" cy="2880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 descr="&amp;Acy;&amp;lcy;&amp;softcy;&amp;tcy;&amp;iecy;&amp;rcy;&amp;ncy;&amp;acy;&amp;tcy;&amp;icy;&amp;vcy;&amp;acy; &amp;vcy;&amp;ocy;&amp;dcy;&amp;iukcy; &amp;zcy;-&amp;pcy;&amp;iukcy;&amp;dcy; &amp;kcy;&amp;rcy;&amp;acy;&amp;ncy;&amp;ucy;: &amp;shchcy;&amp;ocy; &amp;bcy;&amp;iecy;&amp;zcy;&amp;pcy;&amp;iecy;&amp;chcy;&amp;ncy;&amp;iukcy;&amp;shcy;&amp;iecy;. - &amp;Scy;&amp;tcy;&amp;rcy;&amp;acy;&amp;ncy;&amp;icy;&amp;tscy;&amp;acy; 3 - &amp;Gcy;&amp;ocy;&amp;rcy;&amp;ocy;&amp;dcy;&amp;scy;&amp;kcy;&amp;ocy;&amp;jcy; &amp;fcy;&amp;ocy;&amp;rcy;&amp;ucy;&amp;mcy; &amp;Dcy;&amp;ncy;&amp;iecy;&amp;pcy;&amp;rcy;&amp;ocy;&amp;dcy;&amp;zcy;&amp;iecy;&amp;rcy;&amp;zhcy;&amp;icy;&amp;ncy;&amp;scy;&amp;kcy;&amp;acy;"/>
          <p:cNvPicPr>
            <a:picLocks noChangeAspect="1" noChangeArrowheads="1"/>
          </p:cNvPicPr>
          <p:nvPr/>
        </p:nvPicPr>
        <p:blipFill>
          <a:blip r:embed="rId4" cstate="print"/>
          <a:srcRect b="7071"/>
          <a:stretch>
            <a:fillRect/>
          </a:stretch>
        </p:blipFill>
        <p:spPr bwMode="auto">
          <a:xfrm>
            <a:off x="1115616" y="2924944"/>
            <a:ext cx="6868297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&amp;Bcy;&amp;iecy;&amp;scy;&amp;scy;&amp;ocy;&amp;ncy;&amp;icy;&amp;tscy;&amp;acy;. &amp;Kcy;&amp;ocy;&amp;mcy;&amp;mcy;&amp;iecy;&amp;ncy;&amp;tcy;&amp;acy;&amp;rcy;&amp;icy;&amp;icy; : &amp;Dcy;&amp;ncy;&amp;iecy;&amp;vcy;&amp;ncy;&amp;icy;&amp;kcy;&amp;icy; &amp;ncy;&amp;acy; &amp;Kcy;&amp;P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665" y="2780928"/>
            <a:ext cx="4426535" cy="4077072"/>
          </a:xfrm>
          <a:prstGeom prst="rect">
            <a:avLst/>
          </a:prstGeom>
          <a:noFill/>
        </p:spPr>
      </p:pic>
      <p:pic>
        <p:nvPicPr>
          <p:cNvPr id="17421" name="Рисунок 20" descr="3.jpg"/>
          <p:cNvPicPr>
            <a:picLocks noChangeAspect="1" noChangeArrowheads="1"/>
          </p:cNvPicPr>
          <p:nvPr/>
        </p:nvPicPr>
        <p:blipFill>
          <a:blip r:embed="rId3" cstate="print"/>
          <a:srcRect l="48208"/>
          <a:stretch>
            <a:fillRect/>
          </a:stretch>
        </p:blipFill>
        <p:spPr bwMode="auto">
          <a:xfrm>
            <a:off x="179512" y="116632"/>
            <a:ext cx="2088232" cy="226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6"/>
          <p:cNvPicPr>
            <a:picLocks noChangeAspect="1" noChangeArrowheads="1"/>
          </p:cNvPicPr>
          <p:nvPr/>
        </p:nvPicPr>
        <p:blipFill>
          <a:blip r:embed="rId4" cstate="print"/>
          <a:srcRect t="40080" r="27593" b="47397"/>
          <a:stretch>
            <a:fillRect/>
          </a:stretch>
        </p:blipFill>
        <p:spPr bwMode="auto">
          <a:xfrm>
            <a:off x="2117462" y="332656"/>
            <a:ext cx="66137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&amp;Acy;&amp;kcy;&amp;vcy;&amp;acy;&amp;rcy;&amp;iecy;&amp;lcy;&amp;icy; &amp;pcy;&amp;iecy;&amp;jcy;&amp;zcy;&amp;acy;&amp;zhcy;&amp;iecy;&amp;jcy; &amp;ncy;&amp;acy; &amp;tcy;&amp;iecy;&amp;mcy;&amp;ucy; &amp;vcy;&amp;iecy;&amp;chcy;&amp;iecy;&amp;rcy;&amp;ncy;&amp;icy;&amp;khcy; &amp;kcy;&amp;acy;&amp;rcy;&amp;tcy;&amp;icy;&amp;ncy; &amp;vcy; &amp;gcy;&amp;acy;&amp;lcy;&amp;iecy;&amp;rcy;&amp;iecy;&amp;iecy; &amp;Scy;&amp;tcy;&amp;iecy;&amp;pcy;&amp;acy;&amp;ncy;&amp;acy; &amp;Bcy;&amp;ocy;&amp;rcy;&amp;ocy;&amp;dcy;&amp;ucy;&amp;lcy;&amp;i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183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1628800"/>
            <a:ext cx="864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763688" y="2204864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332656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583853" y="866329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88759" y="332656"/>
            <a:ext cx="10230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796136" y="908720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04048" y="1844824"/>
            <a:ext cx="7922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796136" y="2420888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3068960"/>
            <a:ext cx="9941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979712" y="3645024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2996952"/>
            <a:ext cx="5196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940152" y="3501008"/>
            <a:ext cx="1728192" cy="43204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артикуляц гімнаст' (online-video-cutter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3" y="350658"/>
            <a:ext cx="7944883" cy="5958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&amp;Scy;&amp;tcy;&amp;icy;&amp;khcy;&amp;icy;,&amp;ocy;&amp;tcy;&amp;rcy;&amp;acy;&amp;zhcy;&amp;iocy;&amp;ncy;&amp;ncy;&amp;ycy;&amp;iecy; &amp;vcy; &amp;fcy;&amp;ocy;&amp;t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86" cy="6858000"/>
          </a:xfrm>
          <a:prstGeom prst="rect">
            <a:avLst/>
          </a:prstGeom>
          <a:noFill/>
        </p:spPr>
      </p:pic>
      <p:pic>
        <p:nvPicPr>
          <p:cNvPr id="25604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92080" cy="1916832"/>
          </a:xfrm>
          <a:prstGeom prst="rect">
            <a:avLst/>
          </a:prstGeom>
          <a:noFill/>
        </p:spPr>
      </p:pic>
      <p:pic>
        <p:nvPicPr>
          <p:cNvPr id="4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4792080" cy="2304256"/>
          </a:xfrm>
          <a:prstGeom prst="rect">
            <a:avLst/>
          </a:prstGeom>
          <a:noFill/>
        </p:spPr>
      </p:pic>
      <p:pic>
        <p:nvPicPr>
          <p:cNvPr id="5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4792080" cy="2376264"/>
          </a:xfrm>
          <a:prstGeom prst="rect">
            <a:avLst/>
          </a:prstGeom>
          <a:noFill/>
        </p:spPr>
      </p:pic>
      <p:pic>
        <p:nvPicPr>
          <p:cNvPr id="6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2408" y="0"/>
            <a:ext cx="4792080" cy="1916832"/>
          </a:xfrm>
          <a:prstGeom prst="rect">
            <a:avLst/>
          </a:prstGeom>
          <a:noFill/>
        </p:spPr>
      </p:pic>
      <p:pic>
        <p:nvPicPr>
          <p:cNvPr id="7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2408" y="1916832"/>
            <a:ext cx="4792080" cy="2304256"/>
          </a:xfrm>
          <a:prstGeom prst="rect">
            <a:avLst/>
          </a:prstGeom>
          <a:noFill/>
        </p:spPr>
      </p:pic>
      <p:pic>
        <p:nvPicPr>
          <p:cNvPr id="8" name="Picture 4" descr="79804430_SNEG.gif - &amp;Pcy;&amp;rcy;&amp;ocy;&amp;scy;&amp;mcy;&amp;ocy;&amp;tcy;&amp;rcy; &amp;kcy;&amp;acy;&amp;rcy;&amp;tcy;&amp;icy;&amp;ncy;&amp;kcy;&amp;icy; - &amp;KHcy;&amp;ocy;&amp;scy;&amp;tcy;&amp;icy;&amp;ncy;&amp;gcy; &amp;kcy;&amp;acy;&amp;rcy;&amp;tcy;&amp;icy;&amp;ncy;&amp;ocy;&amp;kcy; &amp;icy; &amp;icy;&amp;zcy;&amp;ocy;&amp;bcy;&amp;rcy;&amp;acy;&amp;zhcy;&amp;iecy;&amp;ncy;&amp;icy;&amp;j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920" y="4221088"/>
            <a:ext cx="4792080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appy New Year Wi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1052736"/>
            <a:ext cx="7241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Вже настала в нас зима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492896"/>
            <a:ext cx="6737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Снігом землю замело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933056"/>
            <a:ext cx="726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Сніг пухнастий на землі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5301208"/>
            <a:ext cx="6037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Дивні витівки зими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Ucy; &amp;scy;&amp;acy;&amp;mcy;&amp;ocy;&amp;vcy;&amp;acy;&amp;rcy;&amp;acy; - &amp;Ucy;&amp;kcy;&amp;rcy;&amp;acy;&amp;shcy;&amp;iecy;&amp;ncy;&amp;icy;&amp;iecy; &amp;tcy;&amp;ocy;&amp;rcy;&amp;tcy;&amp;ocy;&amp;vcy;, &amp;kcy;&amp;ucy;&amp;lcy;&amp;icy;&amp;ncy;&amp;acy;&amp;rcy;&amp;icy;&amp;yacy;, &amp;rcy;&amp;iecy;&amp;tscy;&amp;iecy;&amp;pcy;&amp;tcy;&amp;ycy; &amp;bcy;&amp;lcy;&amp;yucy;&amp;dcy;, &amp;zcy;&amp;dcy;&amp;ocy;&amp;rcy;&amp;ocy;&amp;vcy;&amp;acy;&amp;yacy; &amp;pcy;&amp;icy;&amp;shc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331640" y="548680"/>
            <a:ext cx="6183313" cy="928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D99594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/>
                <a:latin typeface="Arial Black"/>
              </a:rPr>
              <a:t>ОРГАНИ  МОВЛЕННЯ</a:t>
            </a:r>
            <a:endParaRPr lang="ru-RU" sz="3600" kern="10" spc="0">
              <a:ln w="9525">
                <a:solidFill>
                  <a:srgbClr val="C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D99594"/>
                  </a:gs>
                  <a:gs pos="100000">
                    <a:srgbClr val="FF0000"/>
                  </a:gs>
                </a:gsLst>
                <a:lin ang="5400000" scaled="1"/>
              </a:gradFill>
              <a:effectLst/>
              <a:latin typeface="Arial Black"/>
            </a:endParaRPr>
          </a:p>
        </p:txBody>
      </p:sp>
      <p:pic>
        <p:nvPicPr>
          <p:cNvPr id="4" name="Рисунок 3" descr="ть0002.jpg"/>
          <p:cNvPicPr/>
          <p:nvPr/>
        </p:nvPicPr>
        <p:blipFill>
          <a:blip r:embed="rId3" cstate="print">
            <a:lum contrast="10000"/>
          </a:blip>
          <a:srcRect t="13548" r="50283" b="22102"/>
          <a:stretch>
            <a:fillRect/>
          </a:stretch>
        </p:blipFill>
        <p:spPr>
          <a:xfrm>
            <a:off x="539553" y="1556793"/>
            <a:ext cx="2592288" cy="2808312"/>
          </a:xfrm>
          <a:prstGeom prst="rect">
            <a:avLst/>
          </a:prstGeom>
        </p:spPr>
      </p:pic>
      <p:pic>
        <p:nvPicPr>
          <p:cNvPr id="5" name="Рисунок 4" descr="ть0002.jpg"/>
          <p:cNvPicPr/>
          <p:nvPr/>
        </p:nvPicPr>
        <p:blipFill>
          <a:blip r:embed="rId4" cstate="print">
            <a:lum contrast="10000"/>
          </a:blip>
          <a:srcRect l="57531" t="5782" r="1961" b="22102"/>
          <a:stretch>
            <a:fillRect/>
          </a:stretch>
        </p:blipFill>
        <p:spPr>
          <a:xfrm>
            <a:off x="5868144" y="2780928"/>
            <a:ext cx="2999421" cy="3836842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59832" y="3717032"/>
            <a:ext cx="29523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зуби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Верхня губа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Нижня губа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Нижні зуби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Язик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Голосові зв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Тверде піднебіння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яке піднебіння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Спинка язика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Кінчик язика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autiful Winter Background - Stock Photo Anna Subbotina #10688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89338" y="332656"/>
            <a:ext cx="4522841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Віхола</a:t>
            </a:r>
          </a:p>
          <a:p>
            <a:pPr algn="ctr"/>
            <a:r>
              <a:rPr lang="uk-UA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Заметіль</a:t>
            </a:r>
          </a:p>
          <a:p>
            <a:pPr algn="ctr"/>
            <a:r>
              <a:rPr lang="uk-UA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Зима</a:t>
            </a:r>
          </a:p>
          <a:p>
            <a:pPr algn="ctr"/>
            <a:r>
              <a:rPr lang="uk-UA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Морози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kcy;&amp;acy;&amp;chcy;&amp;acy;&amp;tcy;&amp;softcy; &amp;kcy;&amp;acy;&amp;rcy;&amp;tcy;&amp;icy;&amp;ncy;&amp;kcy;&amp;ucy; &amp;ncy;&amp;acy; &amp;tcy;&amp;iecy;&amp;lcy;&amp;iecy;&amp;fcy;&amp;ocy;&amp;ncy;: &amp;Zcy;&amp;icy;&amp;mcy;&amp;acy;, &amp;Ncy;&amp;ocy;&amp;vcy;&amp;ycy;&amp;jcy; &amp;Gcy;&amp;ocy;&amp;dcy; (New Year), &amp;Rcy;&amp;ocy;&amp;zhcy;&amp;dcy;&amp;iecy;&amp;scy;&amp;tcy;&amp;vcy;&amp;ocy; (Christmas, Xmas), &amp;Scy;&amp;ncy;&amp;iecy;&amp;zhcy;&amp;icy;&amp;ncy;&amp;kcy;&amp;icy;, &amp;Fcy;&amp;ocy;&amp;ncy;, &amp;bcy;&amp;iecy;&amp;scy;&amp;pcy;&amp;lcy;&amp;acy;&amp;tcy;&amp;ncy;&amp;ocy;. 14099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Рисунок 33" descr="Картинки буква 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1484784"/>
            <a:ext cx="1388090" cy="14401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4824" name="Рисунок 13" descr="PNG буква 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556792"/>
            <a:ext cx="1385974" cy="14401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4827" name="Рисунок 13" descr="PNG буква 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236972" y="1171575"/>
            <a:ext cx="2260786" cy="234917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4828" name="Рисунок 5" descr="PNG алфавит Ы"/>
          <p:cNvPicPr>
            <a:picLocks noChangeAspect="1" noChangeArrowheads="1"/>
          </p:cNvPicPr>
          <p:nvPr/>
        </p:nvPicPr>
        <p:blipFill>
          <a:blip r:embed="rId5" cstate="print"/>
          <a:srcRect l="70224"/>
          <a:stretch>
            <a:fillRect/>
          </a:stretch>
        </p:blipFill>
        <p:spPr bwMode="auto">
          <a:xfrm flipH="1">
            <a:off x="7812360" y="1340768"/>
            <a:ext cx="670694" cy="191683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4829" name="Рисунок 24" descr="Буква 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478768"/>
            <a:ext cx="1440160" cy="160274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4830" name="Рисунок 28" descr="Клипарт алфавит 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88640"/>
            <a:ext cx="1577175" cy="158417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" name="Рисунок 18" descr="Буква 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331640" y="260648"/>
            <a:ext cx="1721673" cy="14401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7" name="Рисунок 33" descr="Картинки буква 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11760" y="4941168"/>
            <a:ext cx="1388090" cy="14401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8" name="Рисунок 13" descr="PNG буква 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013176"/>
            <a:ext cx="1385974" cy="144016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9" name="Рисунок 24" descr="Буква 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789040"/>
            <a:ext cx="1440160" cy="160274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1024x600 &amp;zcy;&amp;icy;&amp;mcy;&amp;acy;, &amp;lcy;&amp;ucy;&amp;chcy;&amp;icy;, &amp;lcy;&amp;iecy;&amp;scy;, &amp;pcy;&amp;rcy;&amp;icy;&amp;rcy;&amp;ocy;&amp;dcy;&amp;acy; &amp;kcy;&amp;acy;&amp;rcy;&amp;tcy;&amp;icy;&amp;ncy;&amp;kcy;&amp;icy; &amp;ncy;&amp;acy; &amp;rcy;&amp;acy;&amp;bcy;&amp;ocy;&amp;chcy;&amp;icy;&amp;jcy; &amp;scy;&amp;tcy;&amp;ocy;&amp;lcy; &amp;ocy;&amp;bcy;&amp;ocy;&amp;icy; &amp;fcy;&amp;ocy;&amp;tcy;&amp;ocy; &amp;scy;&amp;kcy;&amp;acy;&amp;chcy;&amp;acy;&amp;t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5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&amp;Vcy; &amp;bcy;&amp;iecy;&amp;rcy;&amp;lcy;&amp;ocy;&amp;gcy;&amp;iecy; (&amp;Lcy;&amp;icy;&amp;dcy;&amp;icy;&amp;yacy; &amp;Dcy;&amp;ucy;&amp;ncy;&amp;acy;&amp;jcy;) / &amp;Scy;&amp;tcy;&amp;icy;&amp;khcy;&amp;icy;.&amp;rcy;&amp;ucy; - &amp;ncy;&amp;acy;&amp;tscy;&amp;icy;&amp;ocy;&amp;ncy;&amp;acy;&amp;lcy;&amp;softcy;&amp;ncy;&amp;ycy;&amp;jcy; &amp;scy;&amp;iecy;&amp;rcy;&amp;vcy;&amp;iecy;&amp;rcy; &amp;scy;&amp;ocy;&amp;vcy;&amp;rcy;&amp;iecy;&amp;mcy;&amp;iecy;&amp;ncy;&amp;ncy;&amp;ocy;&amp;jcy; &amp;pcy;&amp;ocy;&amp;ecy;&amp;zcy;&amp;i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884368" cy="6758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amp;Rcy;&amp;iecy;&amp;tscy;&amp;iecy;&amp;ncy;&amp;zcy;&amp;icy;&amp;icy; (&amp;ocy;&amp;tcy;&amp;zcy;&amp;ycy;&amp;vcy;&amp;ycy;) &amp;pcy;&amp;ocy;&amp;kcy;&amp;ucy;&amp;pcy;&amp;acy;&amp;tcy;&amp;iecy;&amp;lcy;&amp;yacy; AngeLina. &amp;Lcy;&amp;acy;&amp;bcy;&amp;icy;&amp;rcy;&amp;icy;&amp;ncy;&amp;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8548"/>
            <a:ext cx="5544616" cy="679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&amp;Scy;&amp;acy;&amp;jcy;&amp;tcy;&amp;ocy;&amp;vcy; &amp;ncy;&amp;iecy;&amp;kcy;&amp;ocy;&amp;tcy;&amp;ocy;&amp;rcy;&amp;ycy;&amp;khcy;. &amp;Dcy;&amp;ucy;&amp;mcy;&amp;acy;&amp;yucy; &amp;pcy;&amp;ocy;&amp;ncy;&amp;rcy;&amp;acy;&amp;vcy;&amp;icy;&amp;tcy;&amp;scy;&amp;yacy;. &amp;Kcy;&amp;lcy;&amp;acy;&amp;scy; &amp;mcy;&amp;ocy;&amp;zhcy;&amp;icy;&amp;shcy; &amp;pcy;&amp;acy;&amp;pcy;&amp;ycy;&amp;tcy;&amp;acy;&amp;tcy;&amp;softcy;&amp;tscy;&amp;acy; &amp;vcy;&amp;ycy;&amp;lcy;&amp;acy;&amp;zhcy;&amp;ycy;&amp;tcy;&amp;softcy; &amp;kcy;. - 24 May 2013 - Blog - Sell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5543550" cy="6657976"/>
          </a:xfrm>
          <a:prstGeom prst="rect">
            <a:avLst/>
          </a:prstGeom>
          <a:noFill/>
        </p:spPr>
      </p:pic>
      <p:pic>
        <p:nvPicPr>
          <p:cNvPr id="28676" name="Picture 4" descr="&amp;Mcy;&amp;acy;&amp;lcy;&amp;yucy;&amp;ncy;&amp;ocy;&amp;kcy; &amp;zcy;&amp;acy;&amp;jukcy;&amp;tscy;&amp;soft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06818"/>
            <a:ext cx="4805213" cy="3314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&quot;Autumn Slumber&quot; &quot; NoC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5915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Scy;&amp;kcy;&amp;acy;&amp;chcy;&amp;acy;&amp;tcy;&amp;softcy; &amp;fcy;&amp;ocy;&amp;tcy;&amp;ocy; &amp;bcy;&amp;iecy;&amp;lcy;&amp;kcy;&amp;acy;, &amp;rcy;&amp;ycy;&amp;zhcy;&amp;acy;&amp;yacy;, &amp;bcy;&amp;iecy;&amp;lcy;&amp;ocy;&amp;chcy;&amp;kcy;&amp;acy;, &amp;gcy;&amp;rcy;&amp;ycy;&amp;zcy;&amp;ucy;&amp;ncy;, &amp;ocy;&amp;rcy;&amp;iecy;&amp;khcy;, &amp;vcy;&amp;iecy;&amp;tcy;&amp;kcy;&amp;acy;, &amp;dcy;&amp;iecy;&amp;rcy;&amp;iecy;&amp;vcy;&amp;ocy;, &amp;lcy;&amp;icy;&amp;scy;&amp;tcy;&amp;softcy;&amp;yacy;, &amp;icy; &amp;ocy;&amp;bcy;&amp;o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032"/>
            <a:ext cx="9146978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&amp;zcy;&amp;vcy;&amp;iecy;&amp;rcy;&amp;iecy;&amp;kcy;, &amp;khcy;&amp;vcy;&amp;ocy;&amp;scy;&amp;tcy;, &amp;bcy;&amp;iecy;&amp;lcy;&amp;kcy;&amp;acy;, &amp;rcy;&amp;ycy;&amp;zhcy;&amp;acy;&amp;yacy; - (&amp;kcy;&amp;acy;&amp;rcy;&amp;tcy;&amp;icy;&amp;ncy;&amp;kcy;&amp;acy;, &amp;icy;&amp;zcy;&amp;ocy;&amp;bcy;&amp;rcy;&amp;acy;&amp;zhcy;&amp;iecy;&amp;ncy;&amp;icy;&amp;iecy;, &amp;fcy;&amp;ocy;&amp;tcy;&amp;ocy;,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&amp;zcy;&amp;vcy;&amp;iecy;&amp;rcy;&amp;iecy;&amp;kcy;, &amp;khcy;&amp;vcy;&amp;ocy;&amp;scy;&amp;tcy;, &amp;bcy;&amp;iecy;&amp;lcy;&amp;kcy;&amp;acy;, &amp;rcy;&amp;ycy;&amp;zhcy;&amp;acy;&amp;yacy; - (&amp;kcy;&amp;acy;&amp;rcy;&amp;tcy;&amp;icy;&amp;ncy;&amp;kcy;&amp;acy;, &amp;icy;&amp;zcy;&amp;ocy;&amp;bcy;&amp;rcy;&amp;acy;&amp;zhcy;&amp;iecy;&amp;ncy;&amp;icy;&amp;iecy;, &amp;fcy;&amp;ocy;&amp;tcy;&amp;ocy;,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&amp;zcy;&amp;vcy;&amp;iecy;&amp;rcy;&amp;iecy;&amp;kcy;, &amp;khcy;&amp;vcy;&amp;ocy;&amp;scy;&amp;tcy;, &amp;bcy;&amp;iecy;&amp;lcy;&amp;kcy;&amp;acy;, &amp;rcy;&amp;ycy;&amp;zhcy;&amp;acy;&amp;yacy; - (&amp;kcy;&amp;acy;&amp;rcy;&amp;tcy;&amp;icy;&amp;ncy;&amp;kcy;&amp;acy;, &amp;icy;&amp;zcy;&amp;ocy;&amp;bcy;&amp;rcy;&amp;acy;&amp;zhcy;&amp;iecy;&amp;ncy;&amp;icy;&amp;iecy;, &amp;fcy;&amp;ocy;&amp;tcy;&amp;ocy;,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&amp;zcy;&amp;vcy;&amp;iecy;&amp;rcy;&amp;iecy;&amp;kcy;, &amp;khcy;&amp;vcy;&amp;ocy;&amp;scy;&amp;tcy;, &amp;bcy;&amp;iecy;&amp;lcy;&amp;kcy;&amp;acy;, &amp;rcy;&amp;ycy;&amp;zhcy;&amp;acy;&amp;yacy; - (&amp;kcy;&amp;acy;&amp;rcy;&amp;tcy;&amp;icy;&amp;ncy;&amp;kcy;&amp;acy;, &amp;icy;&amp;zcy;&amp;ocy;&amp;bcy;&amp;rcy;&amp;acy;&amp;zhcy;&amp;iecy;&amp;ncy;&amp;icy;&amp;iecy;, &amp;fcy;&amp;ocy;&amp;tcy;&amp;ocy;,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6" name="Picture 12" descr="&amp;Scy;&amp;kcy;&amp;acy;&amp;chcy;&amp;acy;&amp;tcy;&amp;softcy; &amp;kcy;&amp;acy;&amp;rcy;&amp;tcy;&amp;icy;&amp;ncy;&amp;kcy;&amp;ucy; &amp;bcy;&amp;iecy;&amp;scy;&amp;pcy;&amp;lcy;&amp;acy;&amp;tcy;&amp;ncy;&amp;ocy; &amp;bcy;&amp;iecy;&amp;lcy;&amp;kcy;&amp;acy;, &amp;pcy;&amp;ucy;&amp;shcy;&amp;icy;&amp;scy;&amp;tcy;&amp;ycy;&amp;jcy;, &amp;khcy;&amp;vcy;&amp;ocy;&amp;scy;&amp;tcy;, &amp;dcy;&amp;iecy;&amp;rcy;&amp;iecy;&amp;vcy;&amp;ocy;, &amp;kcy;&amp;ocy;&amp;rcy;&amp;yacy;&amp;gcy;&amp;acy;, &amp;fcy;&amp;ocy;&amp;tcy;&amp;kcy;&amp;acy; 239367- &amp;yacy;, &amp;kcy;&amp;rcy;&amp;acy;&amp;scy;&amp;icy;&amp;vcy;&amp;ycy;&amp;iecy; &amp;ocy;&amp;bcy;&amp;ocy;&amp;icy; &amp;ncy;&amp;acy; GoodFon.com.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533" cy="3600400"/>
          </a:xfrm>
          <a:prstGeom prst="rect">
            <a:avLst/>
          </a:prstGeom>
          <a:noFill/>
        </p:spPr>
      </p:pic>
      <p:pic>
        <p:nvPicPr>
          <p:cNvPr id="31754" name="Picture 10" descr="http://www.vashsad.ua/i/gallery/wallpapers/26/1024_768/S7N9Wh3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8773" y="2444080"/>
            <a:ext cx="5885227" cy="4413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zoofirma.ru/images/knigi/0991/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3456384"/>
          </a:xfrm>
          <a:prstGeom prst="rect">
            <a:avLst/>
          </a:prstGeom>
          <a:noFill/>
        </p:spPr>
      </p:pic>
      <p:pic>
        <p:nvPicPr>
          <p:cNvPr id="37890" name="Picture 2" descr="@&amp;dcy;&amp;ncy;&amp;iecy;&amp;vcy;&amp;ncy;&amp;icy;&amp;kcy;&amp;icy; - &amp;Mcy;&amp;iecy;&amp;scy;&amp;tcy;&amp;ocy; &amp;pcy;&amp;ocy;&amp;dcy; &amp;vcy;&amp;acy;&amp;ncy;&amp;ncy;&amp;ocy;&amp;j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44902"/>
            <a:ext cx="5220072" cy="3913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&amp;Acy;&amp;ncy;&amp;icy;&amp;mcy;&amp;acy;&amp;tscy;&amp;icy;&amp;ocy;&amp;ncy;&amp;ncy;&amp;ycy;&amp;jcy; &amp;fcy;&amp;ocy;&amp;ncy; &amp;dcy;&amp;lcy;&amp;yacy; &amp;pcy;&amp;rcy;&amp;iecy;&amp;zcy;&amp;iecy;&amp;ncy;&amp;tcy;&amp;acy;&amp;tscy;&amp;icy;&amp;icy; &amp;fcy;&amp;acy;&amp;jcy;&amp;lcy;&amp;ocy;&amp;ocy;&amp;bcy;&amp;mcy;&amp;iecy;&amp;ncy;&amp;ncy;&amp;acy;&amp;yacy; &amp;tcy;&amp;iecy;&amp;m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40466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Логопедичний масаж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— це метод активної механічної дії, який впливає на стан м'язів, нервів, кровоносних судин і тканин периферичного мовленнєвого апарату.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1916832"/>
            <a:ext cx="4968552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Основні цілі логопедичного масажу: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1) Нормалізація м'язового тонусу загальної, мімічної та артикуляційної мускулатури;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2) Зменшення проявів парезів і паралічів, м'язів артикуляційного апарату;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3) Зниження патологічних рухових проявів м'язів мовного апарату 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4) Стимуляція </a:t>
            </a:r>
            <a:r>
              <a:rPr lang="uk-UA" dirty="0" err="1" smtClean="0">
                <a:solidFill>
                  <a:schemeClr val="accent1">
                    <a:lumMod val="50000"/>
                  </a:schemeClr>
                </a:solidFill>
              </a:rPr>
              <a:t>пропріоцептивних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відчуттів;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5) Збільшення обсягу і амплітуди артикуляційних рухів;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6) Активізація тих груп м'язів периферичного мовного апарату, у яких була недостатня скорочувальна активність; 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7) Формування довільних, координованих рухів органів артикуляції.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&amp;Mcy;&amp;acy;&amp;scy;&amp;kcy;&amp;icy; - &amp;ZHcy;&amp;icy;&amp;vcy;&amp;ocy;&amp;tcy;&amp;ncy;&amp;ycy;&amp;iecy; &quot; &amp;Pcy;&amp;ocy;&amp;icy;&amp;scy;&amp;kcy; &amp;mcy;&amp;acy;&amp;scy;&amp;tcy;&amp;iecy;&amp;rcy; &amp;kcy;&amp;lcy;&amp;acy;&amp;scy;&amp;scy;&amp;ocy;&amp;vcy;, &amp;pcy;&amp;ocy;&amp;dcy;&amp;iecy;&amp;lcy;&amp;ocy;&amp;kcy; &amp;scy;&amp;vcy;&amp;ocy;&amp;icy;&amp;mcy;&amp;icy; &amp;rcy;&amp;ucy;&amp;kcy;&amp;acy;&amp;mcy;&amp;icy; &amp;icy; &amp;rcy;&amp;ucy;&amp;kcy;&amp;ocy;&amp;dcy;&amp;iecy;&amp;lcy;&amp;icy;&amp;yacy; &amp;ncy;&amp;acy; SearchMasterclass.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&amp;Kcy;&amp;lcy;&amp;icy;&amp;pcy;&amp;Acy;&amp;rcy;&amp;tcy; My First School Day &amp;pcy;&amp;rcy;&amp;ocy;&amp;zcy;&amp;rcy;&amp;acy;&amp;chcy;&amp;ncy;&amp;ycy;&amp;jcy; &amp;fcy;&amp;ocy;&amp;n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88640"/>
            <a:ext cx="8460432" cy="656630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2636912"/>
            <a:ext cx="54480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“Так</a:t>
            </a:r>
            <a:r>
              <a:rPr lang="uk-UA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чи ні?”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154940"/>
            <a:ext cx="2987824" cy="1703060"/>
          </a:xfrm>
          <a:prstGeom prst="rect">
            <a:avLst/>
          </a:prstGeom>
          <a:noFill/>
        </p:spPr>
      </p:pic>
      <p:pic>
        <p:nvPicPr>
          <p:cNvPr id="5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28184" y="5195984"/>
            <a:ext cx="2915816" cy="1662015"/>
          </a:xfrm>
          <a:prstGeom prst="rect">
            <a:avLst/>
          </a:prstGeom>
          <a:noFill/>
        </p:spPr>
      </p:pic>
      <p:pic>
        <p:nvPicPr>
          <p:cNvPr id="6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5187414"/>
            <a:ext cx="2930852" cy="1670586"/>
          </a:xfrm>
          <a:prstGeom prst="rect">
            <a:avLst/>
          </a:prstGeom>
          <a:noFill/>
        </p:spPr>
      </p:pic>
      <p:pic>
        <p:nvPicPr>
          <p:cNvPr id="7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915816" cy="1662015"/>
          </a:xfrm>
          <a:prstGeom prst="rect">
            <a:avLst/>
          </a:prstGeom>
          <a:noFill/>
        </p:spPr>
      </p:pic>
      <p:pic>
        <p:nvPicPr>
          <p:cNvPr id="8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5856" y="0"/>
            <a:ext cx="2952328" cy="1682827"/>
          </a:xfrm>
          <a:prstGeom prst="rect">
            <a:avLst/>
          </a:prstGeom>
          <a:noFill/>
        </p:spPr>
      </p:pic>
      <p:pic>
        <p:nvPicPr>
          <p:cNvPr id="9" name="Picture 2" descr="http://ec1.images-amazon.com/images/G/01/askville/435748_4555007_mywrite/notes_031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00192" y="0"/>
            <a:ext cx="2843808" cy="1620970"/>
          </a:xfrm>
          <a:prstGeom prst="rect">
            <a:avLst/>
          </a:prstGeom>
          <a:noFill/>
        </p:spPr>
      </p:pic>
      <p:pic>
        <p:nvPicPr>
          <p:cNvPr id="28" name="01 Дорожка 1.wav">
            <a:hlinkClick r:id="" action="ppaction://media"/>
          </p:cNvPr>
          <p:cNvPicPr>
            <a:picLocks noRot="1" noChangeAspect="1"/>
          </p:cNvPicPr>
          <p:nvPr>
            <a:wavAudioFile r:embed="rId1" name="01 Дорожка 1.wav"/>
          </p:nvPr>
        </p:nvPicPr>
        <p:blipFill>
          <a:blip r:embed="rId4" cstate="print"/>
          <a:stretch>
            <a:fillRect/>
          </a:stretch>
        </p:blipFill>
        <p:spPr>
          <a:xfrm>
            <a:off x="9900592" y="6553200"/>
            <a:ext cx="304800" cy="304800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539552" y="1484784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979712" y="1772816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059832" y="1484784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427984" y="1484784"/>
            <a:ext cx="648072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724128" y="1484784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092280" y="1844824"/>
            <a:ext cx="1512168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39552" y="2924944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411760" y="2852936"/>
            <a:ext cx="648072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851920" y="3068960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076056" y="3140968"/>
            <a:ext cx="1512168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задержка 38"/>
          <p:cNvSpPr/>
          <p:nvPr/>
        </p:nvSpPr>
        <p:spPr>
          <a:xfrm rot="16200000">
            <a:off x="7488324" y="2600908"/>
            <a:ext cx="792088" cy="1296144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39552" y="4293096"/>
            <a:ext cx="1224136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483768" y="4293096"/>
            <a:ext cx="648072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851920" y="4437112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076056" y="4437112"/>
            <a:ext cx="1512168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задержка 43"/>
          <p:cNvSpPr/>
          <p:nvPr/>
        </p:nvSpPr>
        <p:spPr>
          <a:xfrm rot="16200000">
            <a:off x="7416316" y="3897052"/>
            <a:ext cx="792088" cy="1296144"/>
          </a:xfrm>
          <a:prstGeom prst="flowChartDela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500"/>
                            </p:stCondLst>
                            <p:childTnLst>
                              <p:par>
                                <p:cTn id="9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Scy;&amp;kcy;&amp;acy;&amp;chcy;&amp;acy;&amp;tcy;&amp;softcy; &amp;ocy;&amp;bcy;&amp;ocy;&amp;icy; &amp;rcy;&amp;acy;&amp;dcy;&amp;ocy;&amp;scy;&amp;tcy;&amp;softcy;, &amp;pcy;&amp;ocy;&amp;lcy;&amp;iocy;&amp;tcy;, &amp;dcy;&amp;iecy;&amp;vcy;&amp;ocy;&amp;chcy;&amp;kcy;&amp;icy;, &amp;fcy;&amp;acy;&amp;ncy;&amp;tcy;&amp;acy;&amp;zcy;&amp;icy;&amp;yacy;, &amp;Dcy;&amp;iecy;&amp;tcy;&amp;scy;&amp;kcy;&amp;icy;&amp;iecy; &amp;ocy;&amp;bcy;&amp;ocy;&amp;icy;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81941" cy="6309320"/>
          </a:xfrm>
          <a:prstGeom prst="rect">
            <a:avLst/>
          </a:prstGeom>
          <a:noFill/>
        </p:spPr>
      </p:pic>
      <p:pic>
        <p:nvPicPr>
          <p:cNvPr id="4" name="Neizvestnyy-ispolnitel_--OChEN_-VESELAYa-SMEShNAYa-PESENKA-PRO-DRUZhBU-detskay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&amp;Ucy; &amp;scy;&amp;acy;&amp;mcy;&amp;ocy;&amp;vcy;&amp;acy;&amp;rcy;&amp;acy; - &amp;Ucy;&amp;kcy;&amp;rcy;&amp;acy;&amp;shcy;&amp;iecy;&amp;ncy;&amp;icy;&amp;iecy; &amp;tcy;&amp;ocy;&amp;rcy;&amp;tcy;&amp;ocy;&amp;vcy;, &amp;kcy;&amp;ucy;&amp;lcy;&amp;icy;&amp;ncy;&amp;acy;&amp;rcy;&amp;icy;&amp;yacy;, &amp;rcy;&amp;iecy;&amp;tscy;&amp;iecy;&amp;pcy;&amp;tcy;&amp;ycy; &amp;bcy;&amp;lcy;&amp;yucy;&amp;dcy;, &amp;zcy;&amp;dcy;&amp;ocy;&amp;rcy;&amp;ocy;&amp;vcy;&amp;acy;&amp;yacy; &amp;pcy;&amp;icy;&amp;shc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pic>
        <p:nvPicPr>
          <p:cNvPr id="3" name="Рисунок 2" descr="large-salivary-gland-21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222907" cy="295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F:\Depositphotos_9162283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3318098" cy="303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043608" y="4437112"/>
            <a:ext cx="6840760" cy="223224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Поверхня шкіри являє собою величезне чутливе поле, є периферичною частиною шкірного аналізатора, а значить, воно нерозривно пов'язане з центральною нервовою системою. 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amp;Kcy;&amp;lcy;&amp;icy;&amp;kcy;&amp;ncy;&amp;icy;&amp;tcy;&amp;iecy; &amp;pcy;&amp;ocy; &amp;icy;&amp;zcy;&amp;ocy;&amp;bcy;&amp;rcy;&amp;acy;&amp;zhcy;&amp;iecy;&amp;ncy;&amp;icy;&amp;yucy; &amp;icy; &amp;ocy;&amp;ncy;&amp;ocy; &amp;ocy;&amp;tcy;&amp;kcy;&amp;rcy;&amp;ocy;&amp;iecy;&amp;tcy;&amp;scy;&amp;yacy; &amp;vcy; &amp;ncy;&amp;ocy;&amp;vcy;&amp;ocy;&amp;mcy; &amp;ocy;&amp;kcy;&amp;ncy;&amp;iecy;. &amp;Gcy;&amp;ocy;&amp;lcy;&amp;ucy;&amp;bcy;&amp;ocy;&amp;jcy; &amp;fcy;&amp;ocy;&amp;ncy; &amp;dcy;&amp;lcy;&amp;yacy; - 24 &amp;Ncy;&amp;ocy;&amp;yacy;&amp;bcy;&amp;rcy;&amp;yacy; 2013 - Blog - Kahca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82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210026"/>
            <a:ext cx="705678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 smtClean="0">
                <a:solidFill>
                  <a:srgbClr val="00B050"/>
                </a:solidFill>
              </a:rPr>
              <a:t>Види</a:t>
            </a:r>
            <a:r>
              <a:rPr lang="ru-RU" sz="3600" b="1" i="1" dirty="0" smtClean="0">
                <a:solidFill>
                  <a:srgbClr val="00B050"/>
                </a:solidFill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</a:rPr>
              <a:t>масажу</a:t>
            </a:r>
            <a:r>
              <a:rPr lang="ru-RU" sz="3600" b="1" i="1" dirty="0" smtClean="0">
                <a:solidFill>
                  <a:srgbClr val="00B050"/>
                </a:solidFill>
              </a:rPr>
              <a:t> , </a:t>
            </a:r>
            <a:r>
              <a:rPr lang="ru-RU" sz="3600" b="1" i="1" dirty="0" err="1" smtClean="0">
                <a:solidFill>
                  <a:srgbClr val="00B050"/>
                </a:solidFill>
              </a:rPr>
              <a:t>використовувані</a:t>
            </a:r>
            <a:r>
              <a:rPr lang="ru-RU" sz="3600" b="1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ru-RU" sz="3600" b="1" i="1" dirty="0" smtClean="0">
                <a:solidFill>
                  <a:srgbClr val="00B050"/>
                </a:solidFill>
              </a:rPr>
              <a:t>в </a:t>
            </a:r>
            <a:r>
              <a:rPr lang="ru-RU" sz="3600" b="1" i="1" dirty="0" err="1" smtClean="0">
                <a:solidFill>
                  <a:srgbClr val="00B050"/>
                </a:solidFill>
              </a:rPr>
              <a:t>логопедичній</a:t>
            </a:r>
            <a:r>
              <a:rPr lang="ru-RU" sz="3600" b="1" i="1" dirty="0" smtClean="0">
                <a:solidFill>
                  <a:srgbClr val="00B050"/>
                </a:solidFill>
              </a:rPr>
              <a:t> </a:t>
            </a:r>
            <a:r>
              <a:rPr lang="ru-RU" sz="3600" b="1" i="1" dirty="0" err="1" smtClean="0">
                <a:solidFill>
                  <a:srgbClr val="00B050"/>
                </a:solidFill>
              </a:rPr>
              <a:t>практиці</a:t>
            </a:r>
            <a:r>
              <a:rPr lang="ru-RU" sz="3600" b="1" i="1" dirty="0" smtClean="0">
                <a:solidFill>
                  <a:srgbClr val="00B050"/>
                </a:solidFill>
              </a:rPr>
              <a:t>: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1) диференційований </a:t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2) точковий масаж</a:t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3) масаж із застосуванням спеціальних пристосувань або "</a:t>
            </a:r>
            <a:r>
              <a:rPr lang="uk-UA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зондовий“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4) елементи самомасажу. </a:t>
            </a:r>
          </a:p>
          <a:p>
            <a:pPr algn="ctr"/>
            <a:r>
              <a:rPr lang="ru-RU" sz="3200" b="1" i="1" dirty="0" err="1" smtClean="0">
                <a:solidFill>
                  <a:srgbClr val="00B050"/>
                </a:solidFill>
              </a:rPr>
              <a:t>Прийоми</a:t>
            </a:r>
            <a:r>
              <a:rPr lang="ru-RU" sz="3200" b="1" i="1" dirty="0" smtClean="0">
                <a:solidFill>
                  <a:srgbClr val="00B050"/>
                </a:solidFill>
              </a:rPr>
              <a:t> </a:t>
            </a:r>
            <a:r>
              <a:rPr lang="ru-RU" sz="3200" b="1" i="1" dirty="0" err="1" smtClean="0">
                <a:solidFill>
                  <a:srgbClr val="00B050"/>
                </a:solidFill>
              </a:rPr>
              <a:t>масажу</a:t>
            </a:r>
            <a:r>
              <a:rPr lang="ru-RU" sz="3200" b="1" i="1" dirty="0" smtClean="0">
                <a:solidFill>
                  <a:srgbClr val="00B050"/>
                </a:solidFill>
              </a:rPr>
              <a:t>:</a:t>
            </a:r>
            <a:endParaRPr lang="uk-UA" sz="3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Погладжування</a:t>
            </a:r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Розтирання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Розминка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Вібрація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биття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Щільне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натискання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&amp;Pcy;&amp;rcy;&amp;iecy;&amp;zcy;&amp;iecy;&amp;ncy;&amp;tcy;&amp;acy;&amp;tscy;&amp;icy;&amp;icy; &amp;dcy;&amp;lcy;&amp;yacy; 2 &amp;kcy;&amp;lcy;&amp;acy;&amp;scy;&amp;scy;&amp;acy; &amp;kcy; &amp;ucy;&amp;rcy;&amp;ocy;&amp;kcy;&amp;ucy; &amp;tcy;&amp;iecy;&amp;khcy;&amp;ncy;&amp;ocy;&amp;lcy;&amp;ocy;&amp;gcy;&amp;icy;&amp;icy; - &amp;Tcy;&amp;ocy;&amp;lcy;&amp;softcy;&amp;kcy;&amp;ocy; &amp;ncy;&amp;ocy;&amp;vcy;&amp;ycy;&amp;iecy; &amp;ucy;&amp;chcy;&amp;iecy;&amp;bcy;&amp;ncy;&amp;icy;&amp;k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539552" y="1844824"/>
            <a:ext cx="7848872" cy="450912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Масаж артикуляційного апарату та артикуляційні вправи не тільки покращують рухому функцію відстаючих систем мозку, але й залучають в роботу найближчі мозкові системи.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М.Є.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Хватцев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60648"/>
            <a:ext cx="7314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Основні цілі </a:t>
            </a:r>
          </a:p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логопедичного масажу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&amp;Ucy; &amp;scy;&amp;acy;&amp;mcy;&amp;ocy;&amp;vcy;&amp;acy;&amp;rcy;&amp;acy; - &amp;Ucy;&amp;kcy;&amp;rcy;&amp;acy;&amp;shcy;&amp;iecy;&amp;ncy;&amp;icy;&amp;iecy; &amp;tcy;&amp;ocy;&amp;rcy;&amp;tcy;&amp;ocy;&amp;vcy;, &amp;kcy;&amp;ucy;&amp;lcy;&amp;icy;&amp;ncy;&amp;acy;&amp;rcy;&amp;icy;&amp;yacy;, &amp;rcy;&amp;iecy;&amp;tscy;&amp;iecy;&amp;pcy;&amp;tcy;&amp;ycy; &amp;bcy;&amp;lcy;&amp;yucy;&amp;dcy;, &amp;zcy;&amp;dcy;&amp;ocy;&amp;rcy;&amp;ocy;&amp;vcy;&amp;acy;&amp;yacy; &amp;pcy;&amp;icy;&amp;shc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61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5616" y="692696"/>
            <a:ext cx="7056784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Обличчя наше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сонечко, а пальці промінці, які виконують прогладжування, розтирання, розминки, щільне натискання, вібрацію та постукування.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дз3.jpg"/>
          <p:cNvPicPr/>
          <p:nvPr/>
        </p:nvPicPr>
        <p:blipFill>
          <a:blip r:embed="rId3" cstate="print"/>
          <a:srcRect l="46181" t="9034" r="11653" b="12461"/>
          <a:stretch>
            <a:fillRect/>
          </a:stretch>
        </p:blipFill>
        <p:spPr>
          <a:xfrm rot="16200000">
            <a:off x="314236" y="2646204"/>
            <a:ext cx="2178826" cy="2160242"/>
          </a:xfrm>
          <a:prstGeom prst="rect">
            <a:avLst/>
          </a:prstGeom>
        </p:spPr>
      </p:pic>
      <p:pic>
        <p:nvPicPr>
          <p:cNvPr id="6" name="Рисунок 5" descr="дз5.jpg"/>
          <p:cNvPicPr/>
          <p:nvPr/>
        </p:nvPicPr>
        <p:blipFill>
          <a:blip r:embed="rId4" cstate="print"/>
          <a:srcRect l="9696" t="48617" r="9879" b="2285"/>
          <a:stretch>
            <a:fillRect/>
          </a:stretch>
        </p:blipFill>
        <p:spPr>
          <a:xfrm>
            <a:off x="2483768" y="4293096"/>
            <a:ext cx="2003437" cy="2184233"/>
          </a:xfrm>
          <a:prstGeom prst="rect">
            <a:avLst/>
          </a:prstGeom>
        </p:spPr>
      </p:pic>
      <p:pic>
        <p:nvPicPr>
          <p:cNvPr id="7" name="Рисунок 6" descr="дз 4.jpg"/>
          <p:cNvPicPr/>
          <p:nvPr/>
        </p:nvPicPr>
        <p:blipFill>
          <a:blip r:embed="rId5" cstate="print"/>
          <a:srcRect l="9042" t="55122" r="7748" b="4146"/>
          <a:stretch>
            <a:fillRect/>
          </a:stretch>
        </p:blipFill>
        <p:spPr>
          <a:xfrm>
            <a:off x="4644008" y="2636912"/>
            <a:ext cx="2156481" cy="2210656"/>
          </a:xfrm>
          <a:prstGeom prst="rect">
            <a:avLst/>
          </a:prstGeom>
        </p:spPr>
      </p:pic>
      <p:pic>
        <p:nvPicPr>
          <p:cNvPr id="8" name="Рисунок 7" descr="дз 2.jpg"/>
          <p:cNvPicPr/>
          <p:nvPr/>
        </p:nvPicPr>
        <p:blipFill>
          <a:blip r:embed="rId6" cstate="print"/>
          <a:srcRect l="12690" t="73423" r="10346"/>
          <a:stretch>
            <a:fillRect/>
          </a:stretch>
        </p:blipFill>
        <p:spPr>
          <a:xfrm>
            <a:off x="6804248" y="4365104"/>
            <a:ext cx="2121310" cy="2102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amp;Pcy;&amp;rcy;&amp;iecy;&amp;zcy;&amp;iecy;&amp;ncy;&amp;tcy;&amp;acy;&amp;tscy;&amp;icy;&amp;icy; - &amp;Kcy;&amp;ocy;&amp;lcy;&amp;lcy;&amp;iecy;&amp;kcy;&amp;tscy;&amp;icy;&amp;yacy; &amp;rcy;&amp;iecy;&amp;fcy;&amp;iecy;&amp;rcy;&amp;acy;&amp;tcy;&amp;ocy;&amp;vcy; &amp;pcy;&amp;ocy; &amp;bcy;&amp;icy;&amp;ocy;&amp;lcy;&amp;ocy;&amp;gcy;&amp;icy;&amp;icy;, &amp;gcy;&amp;iecy;&amp;ocy;&amp;rcy;&amp;gcy;&amp;acy;&amp;fcy;&amp;icy;&amp;icy; &amp;icy; &amp;Ocy;&amp;Bcy;&amp;Z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83"/>
            <a:ext cx="9242648" cy="6901583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&amp;Fcy;&amp;ocy;&amp;kcy;&amp;icy;&amp;ncy;&amp;acy; &amp;Lcy;&amp;icy;&amp;dcy;&amp;icy;&amp;yacy; &amp;Pcy;&amp;iecy;&amp;tcy;&amp;rcy;&amp;ocy;&amp;vcy;&amp;ncy;&amp;acy; &amp;SHcy;&amp;acy;&amp;bcy;&amp;lcy;&amp;ocy;&amp;ncy;&amp;ycy; &amp;dcy;&amp;lcy;&amp;yacy; &amp;scy;&amp;ocy;&amp;zcy;&amp;dcy;&amp;acy;&amp;ncy;&amp;i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20486" name="Picture 6" descr="&amp;Scy;&amp;pcy;&amp;rcy;&amp;acy;&amp;vcy;&amp;ocy;&amp;chcy;&amp;ncy;&amp;icy;&amp;kcy; &amp;pcy;&amp;ocy; &amp;khcy;&amp;icy;&amp;rcy;&amp;ocy;&amp;mcy;&amp;acy;&amp;ncy;&amp;tcy;&amp;icy;&amp;icy; &amp;zcy;&amp;acy;&amp;gcy;&amp;rcy;&amp;ucy;&amp;zcy;&amp;icy;&amp;tcy;&amp;softcy; &amp;scy;&amp;scy;&amp;ycy;&amp;lcy;&amp;kcy;&amp;acy; &amp;ncy;&amp;acy; &amp;fcy;&amp;acy;&amp;jcy;&amp;lcy;&amp;ocy;&amp;ocy;&amp;bcy;&amp;mcy;&amp;iecy;&amp;ncy;&amp;ncy;&amp;icy;&amp;kcy; &amp;ncy;&amp;acy; el6.ru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4664"/>
            <a:ext cx="5688632" cy="5688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516216" y="263691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404664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26064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404664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196752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3573016"/>
            <a:ext cx="375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3688" y="6021288"/>
            <a:ext cx="5592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Голосно, пошепки, беззвучно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272</Words>
  <Application>Microsoft Office PowerPoint</Application>
  <PresentationFormat>Экран (4:3)</PresentationFormat>
  <Paragraphs>70</Paragraphs>
  <Slides>33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38</cp:revision>
  <dcterms:modified xsi:type="dcterms:W3CDTF">2014-12-03T11:38:47Z</dcterms:modified>
</cp:coreProperties>
</file>